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70" r:id="rId6"/>
    <p:sldId id="262" r:id="rId7"/>
    <p:sldId id="264" r:id="rId8"/>
    <p:sldId id="265" r:id="rId9"/>
    <p:sldId id="263" r:id="rId10"/>
    <p:sldId id="267" r:id="rId11"/>
    <p:sldId id="269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54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38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52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7735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47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873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62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58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3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50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793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1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12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79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7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5E78A7B-0FBF-41DC-B9A6-CFA193037B5A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81F38-2348-4DF5-B4CF-FFD965D60D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5261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me.org/Blogs/NAMI-Blog/February-2015/Your-Teenager-Just-moody-or-Something-More" TargetMode="External"/><Relationship Id="rId2" Type="http://schemas.openxmlformats.org/officeDocument/2006/relationships/hyperlink" Target="http://www.mftonlineceu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tly/learnmh" TargetMode="External"/><Relationship Id="rId5" Type="http://schemas.openxmlformats.org/officeDocument/2006/relationships/hyperlink" Target="http://www.mentalhealthamerica.net/mental-health-screening-tools" TargetMode="External"/><Relationship Id="rId4" Type="http://schemas.openxmlformats.org/officeDocument/2006/relationships/hyperlink" Target="https://childmind.org/symptomchecker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hfa.com.au/resources/mental-health-first-aid-guidelines" TargetMode="External"/><Relationship Id="rId2" Type="http://schemas.openxmlformats.org/officeDocument/2006/relationships/hyperlink" Target="http://www.teenhealthandwellness.com/static/hotlines#Mentalhealt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594" y="293235"/>
            <a:ext cx="8825658" cy="2677648"/>
          </a:xfrm>
        </p:spPr>
        <p:txBody>
          <a:bodyPr/>
          <a:lstStyle/>
          <a:p>
            <a:r>
              <a:rPr lang="en-US" dirty="0" smtClean="0"/>
              <a:t>Responding to Teen Moodiness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Diane </a:t>
            </a:r>
            <a:r>
              <a:rPr lang="en-US" dirty="0" err="1" smtClean="0"/>
              <a:t>DiGiacomo</a:t>
            </a:r>
            <a:r>
              <a:rPr lang="en-US" dirty="0" smtClean="0"/>
              <a:t>, M.D.</a:t>
            </a:r>
          </a:p>
          <a:p>
            <a:r>
              <a:rPr lang="en-US" dirty="0" smtClean="0"/>
              <a:t>Board Certified Child/Adolescent Psychiatrist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8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336808"/>
            <a:ext cx="9404723" cy="1400530"/>
          </a:xfrm>
        </p:spPr>
        <p:txBody>
          <a:bodyPr/>
          <a:lstStyle/>
          <a:p>
            <a:r>
              <a:rPr lang="en-US" dirty="0" smtClean="0"/>
              <a:t>Red Flags of Depression or other Psychiatric </a:t>
            </a:r>
            <a:r>
              <a:rPr lang="en-US" dirty="0"/>
              <a:t>D</a:t>
            </a:r>
            <a:r>
              <a:rPr lang="en-US" dirty="0" smtClean="0"/>
              <a:t>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Appetite and sleep changes</a:t>
            </a:r>
          </a:p>
          <a:p>
            <a:r>
              <a:rPr lang="en-US" dirty="0" smtClean="0"/>
              <a:t>Withdrawal from friends and family</a:t>
            </a:r>
          </a:p>
          <a:p>
            <a:r>
              <a:rPr lang="en-US" dirty="0" smtClean="0"/>
              <a:t>Little interest in previously pleasurable activities</a:t>
            </a:r>
          </a:p>
          <a:p>
            <a:r>
              <a:rPr lang="en-US" dirty="0" smtClean="0"/>
              <a:t>Feelings of depression, sadness or irritability, tearfulness</a:t>
            </a:r>
          </a:p>
          <a:p>
            <a:r>
              <a:rPr lang="en-US" dirty="0" smtClean="0"/>
              <a:t>Feeling tired or having low energy</a:t>
            </a:r>
          </a:p>
          <a:p>
            <a:r>
              <a:rPr lang="en-US" dirty="0" smtClean="0"/>
              <a:t>Feelings of guilt or low self-worth</a:t>
            </a:r>
          </a:p>
          <a:p>
            <a:r>
              <a:rPr lang="en-US" dirty="0" smtClean="0"/>
              <a:t>Difficulty concentrating</a:t>
            </a:r>
          </a:p>
          <a:p>
            <a:r>
              <a:rPr lang="en-US" dirty="0" smtClean="0"/>
              <a:t>Suicidal thoughts or plans, self-harm, recurrent thoughts about death</a:t>
            </a:r>
          </a:p>
          <a:p>
            <a:r>
              <a:rPr lang="en-US" dirty="0" smtClean="0"/>
              <a:t>Failing grades, skipping classes</a:t>
            </a:r>
          </a:p>
          <a:p>
            <a:r>
              <a:rPr lang="en-US" dirty="0" smtClean="0"/>
              <a:t>Repeated threats to run away</a:t>
            </a:r>
          </a:p>
          <a:p>
            <a:r>
              <a:rPr lang="en-US" dirty="0" smtClean="0"/>
              <a:t>Signs and symptoms are present for 2 weeks or longer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12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Where to Obtain Help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348" y="1615036"/>
            <a:ext cx="9968247" cy="4195481"/>
          </a:xfrm>
        </p:spPr>
        <p:txBody>
          <a:bodyPr>
            <a:noAutofit/>
          </a:bodyPr>
          <a:lstStyle/>
          <a:p>
            <a:r>
              <a:rPr lang="en-US" sz="2400" dirty="0" smtClean="0"/>
              <a:t>Speak with a medical professional – pediatrician or family doctor</a:t>
            </a:r>
          </a:p>
          <a:p>
            <a:r>
              <a:rPr lang="en-US" sz="2400" dirty="0" smtClean="0"/>
              <a:t>Referrals from school counselor or other mental health professional</a:t>
            </a:r>
          </a:p>
          <a:p>
            <a:r>
              <a:rPr lang="en-US" sz="2400" dirty="0" smtClean="0"/>
              <a:t>Other sources of information: EAP, Local medical or psychiatric society, local mental health association, county mental health department, NAMI, AACAP, APA</a:t>
            </a:r>
          </a:p>
          <a:p>
            <a:r>
              <a:rPr lang="en-US" sz="2400" dirty="0" smtClean="0"/>
              <a:t>Need to schedule a comprehensive assessment to identify the right treatment</a:t>
            </a:r>
          </a:p>
          <a:p>
            <a:r>
              <a:rPr lang="en-US" sz="2400" dirty="0" smtClean="0"/>
              <a:t>Treatments may include psychotherapy, family therapy, cognitive behavioral therapy or dialectical behavior therapy, antidepressant medications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9883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  (Page 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704" y="1210614"/>
            <a:ext cx="8955149" cy="5037785"/>
          </a:xfrm>
        </p:spPr>
        <p:txBody>
          <a:bodyPr/>
          <a:lstStyle/>
          <a:p>
            <a:r>
              <a:rPr lang="en-US" dirty="0" smtClean="0"/>
              <a:t>Is your teen moody or depressed? Tips for Parents, ClevelandClinic.org</a:t>
            </a:r>
          </a:p>
          <a:p>
            <a:r>
              <a:rPr lang="en-US" dirty="0" smtClean="0"/>
              <a:t>Help your Teen’s Mood Swings – WebMD</a:t>
            </a:r>
          </a:p>
          <a:p>
            <a:r>
              <a:rPr lang="en-US" dirty="0" smtClean="0"/>
              <a:t>Positive Parenting Strategies for the Teenage years, </a:t>
            </a:r>
            <a:r>
              <a:rPr lang="en-US" dirty="0" smtClean="0">
                <a:hlinkClick r:id="rId2"/>
              </a:rPr>
              <a:t>www.mftonlineceus.com</a:t>
            </a:r>
            <a:endParaRPr lang="en-US" dirty="0" smtClean="0"/>
          </a:p>
          <a:p>
            <a:r>
              <a:rPr lang="en-US" dirty="0" smtClean="0"/>
              <a:t>Your Teenager: Just Moody….Or Something More? </a:t>
            </a:r>
            <a:r>
              <a:rPr lang="en-US" dirty="0" smtClean="0">
                <a:hlinkClick r:id="rId3"/>
              </a:rPr>
              <a:t>www.name.org/Blogs/NAMI-Blog/February-2015/Your-Teenager-Just-moody-or-Something-More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https://childmind.org/symptomchecker/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http://www.mentalhealthamerica.net/mental-health-screening-tools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http://bitly/learnmh</a:t>
            </a:r>
            <a:r>
              <a:rPr lang="en-US" dirty="0" smtClean="0"/>
              <a:t> resources to start a conversation with your child about their mental health via Mental Health America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86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(Page 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90" y="1171978"/>
            <a:ext cx="9006664" cy="50764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American Academy of Child and Adolescent Psychiatry, aacap.org Facts for Families and Child and Adolescent Psychiatrist Finder</a:t>
            </a:r>
          </a:p>
          <a:p>
            <a:r>
              <a:rPr lang="en-US" dirty="0" smtClean="0"/>
              <a:t>National Alliance on Mental Illness 1-800-950-NAMI (6264)</a:t>
            </a:r>
          </a:p>
          <a:p>
            <a:r>
              <a:rPr lang="en-US" dirty="0" smtClean="0">
                <a:hlinkClick r:id="rId2"/>
              </a:rPr>
              <a:t>http://www.teenhealthandwellness.com/static/hotlines#Mentalhealth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https://mhfa.com.au/resources/mental-health-first-aid-guidelines</a:t>
            </a:r>
            <a:endParaRPr lang="en-US" dirty="0" smtClean="0"/>
          </a:p>
          <a:p>
            <a:r>
              <a:rPr lang="en-US" dirty="0" smtClean="0"/>
              <a:t>National Suicide Prevention Lifeline 800-273-TALK (8255)</a:t>
            </a:r>
          </a:p>
          <a:p>
            <a:r>
              <a:rPr lang="en-US" dirty="0" smtClean="0"/>
              <a:t>Crisis </a:t>
            </a:r>
            <a:r>
              <a:rPr lang="en-US" dirty="0" err="1" smtClean="0"/>
              <a:t>Textline</a:t>
            </a:r>
            <a:r>
              <a:rPr lang="en-US" dirty="0" smtClean="0"/>
              <a:t>: Free, confidential 24 hour service accessible via text message to number 741-741. Statistics show only 5% of teens are willing to call phone crisis lines, but they’re more willing to text anonymously with a crisis counselor. Or message at Facebook.com/</a:t>
            </a:r>
            <a:r>
              <a:rPr lang="en-US" dirty="0" err="1" smtClean="0"/>
              <a:t>CrisisTextLine</a:t>
            </a:r>
            <a:endParaRPr lang="en-US" dirty="0" smtClean="0"/>
          </a:p>
          <a:p>
            <a:r>
              <a:rPr lang="en-US" dirty="0" smtClean="0"/>
              <a:t>Partnership for Drug-Free Kids, drugfree.org, Brain Development, Teen Behavior and Preventing Drug Use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981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Moodiness in Adolescence can be Normal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Teens are known for their one word answers, eye rolls, talking back, sullen silences and slamming doors</a:t>
            </a:r>
          </a:p>
          <a:p>
            <a:r>
              <a:rPr lang="en-US" sz="2400" dirty="0" smtClean="0"/>
              <a:t>Your once sweet and affectionate child has entered puberty</a:t>
            </a:r>
          </a:p>
          <a:p>
            <a:r>
              <a:rPr lang="en-US" sz="2400" dirty="0" smtClean="0"/>
              <a:t>Puberty – the period during which adolescents reach sexual maturity and become capable of reproduction</a:t>
            </a:r>
          </a:p>
          <a:p>
            <a:r>
              <a:rPr lang="en-US" sz="2400" dirty="0" smtClean="0"/>
              <a:t>Girls occurs earlier between ages 10-14 years</a:t>
            </a:r>
          </a:p>
          <a:p>
            <a:r>
              <a:rPr lang="en-US" sz="2400" dirty="0" smtClean="0"/>
              <a:t>Boys physical changes between 12-16 years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0708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Hormone Effects in Puberty: “Whatever!!!”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Estrogen, Testosterone</a:t>
            </a:r>
          </a:p>
          <a:p>
            <a:r>
              <a:rPr lang="en-US" sz="2400" dirty="0" err="1" smtClean="0"/>
              <a:t>Allopregnalone</a:t>
            </a:r>
            <a:r>
              <a:rPr lang="en-US" sz="2400" dirty="0" smtClean="0"/>
              <a:t> (THP) – chemical that normally helps soothe and provides a calming effect during stress for adults/children, becomes an antagonist during puberty and increases anxiety in teens</a:t>
            </a:r>
          </a:p>
          <a:p>
            <a:r>
              <a:rPr lang="en-US" sz="2400" dirty="0" smtClean="0"/>
              <a:t>Psychological maturation influenced by </a:t>
            </a:r>
            <a:r>
              <a:rPr lang="en-US" sz="2400" dirty="0" err="1" smtClean="0"/>
              <a:t>neurosteroids</a:t>
            </a:r>
            <a:r>
              <a:rPr lang="en-US" sz="2400" dirty="0" smtClean="0"/>
              <a:t> which act on mood, anxiety, libido and other behavioral functions</a:t>
            </a:r>
          </a:p>
          <a:p>
            <a:r>
              <a:rPr lang="en-US" sz="2400" dirty="0" smtClean="0"/>
              <a:t>Puberty is a time when kids are more vulnerable to emotional and behavioral problems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23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Teen Brain </a:t>
            </a:r>
            <a:r>
              <a:rPr lang="en-US" sz="4400" dirty="0"/>
              <a:t>S</a:t>
            </a:r>
            <a:r>
              <a:rPr lang="en-US" sz="4400" dirty="0" smtClean="0"/>
              <a:t>tructure Changes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18" y="1627915"/>
            <a:ext cx="9186908" cy="4195481"/>
          </a:xfrm>
        </p:spPr>
        <p:txBody>
          <a:bodyPr>
            <a:noAutofit/>
          </a:bodyPr>
          <a:lstStyle/>
          <a:p>
            <a:r>
              <a:rPr lang="en-US" sz="2400" dirty="0" smtClean="0"/>
              <a:t>Teen brain develops into the early 20s in young adults</a:t>
            </a:r>
          </a:p>
          <a:p>
            <a:r>
              <a:rPr lang="en-US" sz="2400" dirty="0" smtClean="0"/>
              <a:t>Prefrontal cortex increases connections between brain cells during puberty and white matter increases in the frontal and parietal lobes</a:t>
            </a:r>
          </a:p>
          <a:p>
            <a:r>
              <a:rPr lang="en-US" sz="2400" dirty="0" smtClean="0"/>
              <a:t>Thus reasoning, judgement, complex decision making are not fully formed yet and impulse control and emotional regulation are hot button issues</a:t>
            </a:r>
          </a:p>
          <a:p>
            <a:r>
              <a:rPr lang="en-US" sz="2400" dirty="0" smtClean="0"/>
              <a:t>Teen mood swings most volatile in early adolescence and then stabilize</a:t>
            </a:r>
          </a:p>
          <a:p>
            <a:r>
              <a:rPr lang="en-US" sz="2400" dirty="0" smtClean="0"/>
              <a:t>A Dutch study showed teen boys have decreased empathy ages 13-16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0682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285292"/>
            <a:ext cx="9404723" cy="1400530"/>
          </a:xfrm>
        </p:spPr>
        <p:txBody>
          <a:bodyPr/>
          <a:lstStyle/>
          <a:p>
            <a:r>
              <a:rPr lang="en-US" sz="4400" dirty="0" smtClean="0"/>
              <a:t>Why don’t you grow up and act like an adult?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911250"/>
            <a:ext cx="9663426" cy="4195481"/>
          </a:xfrm>
        </p:spPr>
        <p:txBody>
          <a:bodyPr>
            <a:noAutofit/>
          </a:bodyPr>
          <a:lstStyle/>
          <a:p>
            <a:r>
              <a:rPr lang="en-US" sz="2400" dirty="0" smtClean="0"/>
              <a:t>Adolescents’ actions are guided more by the emotional and reactive amygdala, less by the thoughtful, logical frontal cortex</a:t>
            </a:r>
          </a:p>
          <a:p>
            <a:r>
              <a:rPr lang="en-US" sz="2400" dirty="0" smtClean="0"/>
              <a:t>They are more likely to:</a:t>
            </a:r>
          </a:p>
          <a:p>
            <a:r>
              <a:rPr lang="en-US" sz="2400" dirty="0" smtClean="0"/>
              <a:t>Act on impulse</a:t>
            </a:r>
          </a:p>
          <a:p>
            <a:r>
              <a:rPr lang="en-US" sz="2400" dirty="0" smtClean="0"/>
              <a:t>Misread social cues/emotions</a:t>
            </a:r>
          </a:p>
          <a:p>
            <a:r>
              <a:rPr lang="en-US" sz="2400" dirty="0" smtClean="0"/>
              <a:t>Get into accidents, fights, engage in dangerous or risky behavior</a:t>
            </a:r>
          </a:p>
          <a:p>
            <a:r>
              <a:rPr lang="en-US" sz="2400" dirty="0" smtClean="0"/>
              <a:t>(AACAP Facts for Families: Teen Brain: Behavior, Problem Solving, and Decision Making, September 2016)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55763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Psychological Adaptations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Autofit/>
          </a:bodyPr>
          <a:lstStyle/>
          <a:p>
            <a:r>
              <a:rPr lang="en-US" sz="2400" dirty="0" smtClean="0"/>
              <a:t>Need to establish own identity with beliefs, goals, values</a:t>
            </a:r>
          </a:p>
          <a:p>
            <a:r>
              <a:rPr lang="en-US" sz="2400" dirty="0" smtClean="0"/>
              <a:t>Separate from parents, become independent</a:t>
            </a:r>
          </a:p>
          <a:p>
            <a:r>
              <a:rPr lang="en-US" sz="2400" dirty="0" smtClean="0"/>
              <a:t>Seek privacy, distance, more defensive</a:t>
            </a:r>
          </a:p>
          <a:p>
            <a:r>
              <a:rPr lang="en-US" sz="2400" dirty="0" smtClean="0"/>
              <a:t>Less overt affection towards parents</a:t>
            </a:r>
          </a:p>
          <a:p>
            <a:r>
              <a:rPr lang="en-US" sz="2400" dirty="0" smtClean="0"/>
              <a:t>Erik Erikson adolescence (12-18) Identity vs Role confusion- adolescent must develop a sense of self</a:t>
            </a:r>
          </a:p>
          <a:p>
            <a:r>
              <a:rPr lang="en-US" sz="2400" dirty="0" smtClean="0"/>
              <a:t>When adolescents do not make a conscious search for identity or are pressured to conform to parent’s ideas for future, they develop a weak sense of self and will need to “find” themselves as adults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33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336808"/>
            <a:ext cx="9404723" cy="1400530"/>
          </a:xfrm>
        </p:spPr>
        <p:txBody>
          <a:bodyPr/>
          <a:lstStyle/>
          <a:p>
            <a:r>
              <a:rPr lang="en-US" dirty="0" smtClean="0"/>
              <a:t>Stress/ </a:t>
            </a:r>
            <a:r>
              <a:rPr lang="en-US" dirty="0"/>
              <a:t>P</a:t>
            </a:r>
            <a:r>
              <a:rPr lang="en-US" dirty="0" smtClean="0"/>
              <a:t>ressures on Teens during Adolescence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Bullying, Social media</a:t>
            </a:r>
          </a:p>
          <a:p>
            <a:r>
              <a:rPr lang="en-US" dirty="0" smtClean="0"/>
              <a:t>Gender and sexual orientation</a:t>
            </a:r>
          </a:p>
          <a:p>
            <a:r>
              <a:rPr lang="en-US" dirty="0" smtClean="0"/>
              <a:t>Substance use/abuse</a:t>
            </a:r>
          </a:p>
          <a:p>
            <a:r>
              <a:rPr lang="en-US" dirty="0" smtClean="0"/>
              <a:t>Family stressors – divorce, economic changes, family discord</a:t>
            </a:r>
          </a:p>
          <a:p>
            <a:r>
              <a:rPr lang="en-US" dirty="0" smtClean="0"/>
              <a:t>School demands and frustrations</a:t>
            </a:r>
          </a:p>
          <a:p>
            <a:r>
              <a:rPr lang="en-US" dirty="0" smtClean="0"/>
              <a:t>Chronic illness</a:t>
            </a:r>
          </a:p>
          <a:p>
            <a:r>
              <a:rPr lang="en-US" dirty="0" smtClean="0"/>
              <a:t>Death of a family member</a:t>
            </a:r>
          </a:p>
          <a:p>
            <a:r>
              <a:rPr lang="en-US" dirty="0" smtClean="0"/>
              <a:t>Moving or changing schools</a:t>
            </a:r>
          </a:p>
          <a:p>
            <a:r>
              <a:rPr lang="en-US" dirty="0" smtClean="0"/>
              <a:t>Too many activities or too high expectations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47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What’s a parent to do</a:t>
            </a:r>
            <a:r>
              <a:rPr lang="en-US" sz="4800" dirty="0"/>
              <a:t> </a:t>
            </a:r>
            <a:r>
              <a:rPr lang="en-US" sz="4800" dirty="0" smtClean="0"/>
              <a:t>????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853248"/>
            <a:ext cx="8946541" cy="4195481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/>
              <a:t>Recognize moodiness is common in teens</a:t>
            </a:r>
          </a:p>
          <a:p>
            <a:r>
              <a:rPr lang="en-US" sz="2600" dirty="0" smtClean="0"/>
              <a:t>Keep calm, Breathe, count – You as an adult have the skills and developed brain to control your responses</a:t>
            </a:r>
          </a:p>
          <a:p>
            <a:r>
              <a:rPr lang="en-US" sz="2600" dirty="0" smtClean="0"/>
              <a:t>Talk to friends </a:t>
            </a:r>
          </a:p>
          <a:p>
            <a:r>
              <a:rPr lang="en-US" sz="2600" dirty="0" smtClean="0"/>
              <a:t>Listen and acknowledge your teen’s feelings thereby creating a safe environment</a:t>
            </a:r>
          </a:p>
          <a:p>
            <a:r>
              <a:rPr lang="en-US" sz="2600" dirty="0" smtClean="0"/>
              <a:t>Set clear expectations, boundaries and rules without engaging in negative emotion cycles</a:t>
            </a:r>
          </a:p>
          <a:p>
            <a:r>
              <a:rPr lang="en-US" sz="2600" dirty="0" smtClean="0"/>
              <a:t>Promote open dialogue, don’t shut out or punish</a:t>
            </a:r>
          </a:p>
          <a:p>
            <a:r>
              <a:rPr lang="en-US" sz="2600" dirty="0" smtClean="0"/>
              <a:t>Most importantly, don’t take it personally or as a sign of disrespect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600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Balancing Act between Structure and Space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Help your teen establish healthy sleep habits with limits on electronics</a:t>
            </a:r>
          </a:p>
          <a:p>
            <a:r>
              <a:rPr lang="en-US" sz="2400" dirty="0" smtClean="0"/>
              <a:t>Make time for breakfast and snacks</a:t>
            </a:r>
          </a:p>
          <a:p>
            <a:r>
              <a:rPr lang="en-US" sz="2400" dirty="0" smtClean="0"/>
              <a:t>Give them space</a:t>
            </a:r>
          </a:p>
          <a:p>
            <a:r>
              <a:rPr lang="en-US" sz="2400" dirty="0" smtClean="0"/>
              <a:t>Yet stay connected</a:t>
            </a:r>
          </a:p>
          <a:p>
            <a:r>
              <a:rPr lang="en-US" sz="2400" dirty="0" smtClean="0"/>
              <a:t>Help create more opportunities for positive experiences – sports, volunteer, music, art, community</a:t>
            </a:r>
          </a:p>
          <a:p>
            <a:r>
              <a:rPr lang="en-US" sz="2400" dirty="0" smtClean="0"/>
              <a:t>Work with your teen to generate multiple possible solutions that they can “own”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92233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202</TotalTime>
  <Words>922</Words>
  <Application>Microsoft Office PowerPoint</Application>
  <PresentationFormat>Widescreen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Ion</vt:lpstr>
      <vt:lpstr>Responding to Teen Moodiness</vt:lpstr>
      <vt:lpstr>Moodiness in Adolescence can be Normal</vt:lpstr>
      <vt:lpstr>Hormone Effects in Puberty: “Whatever!!!”</vt:lpstr>
      <vt:lpstr>Teen Brain Structure Changes</vt:lpstr>
      <vt:lpstr>Why don’t you grow up and act like an adult?</vt:lpstr>
      <vt:lpstr>Psychological Adaptations</vt:lpstr>
      <vt:lpstr>Stress/ Pressures on Teens during Adolescence</vt:lpstr>
      <vt:lpstr>What’s a parent to do ????</vt:lpstr>
      <vt:lpstr>Balancing Act between Structure and Space</vt:lpstr>
      <vt:lpstr>Red Flags of Depression or other Psychiatric Disorders</vt:lpstr>
      <vt:lpstr>Where to Obtain Help</vt:lpstr>
      <vt:lpstr>Resources   (Page 1 of 2)</vt:lpstr>
      <vt:lpstr>Resources (Page 2 of 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diane</dc:creator>
  <cp:lastModifiedBy>Samson</cp:lastModifiedBy>
  <cp:revision>21</cp:revision>
  <dcterms:created xsi:type="dcterms:W3CDTF">2020-06-18T17:16:23Z</dcterms:created>
  <dcterms:modified xsi:type="dcterms:W3CDTF">2020-06-23T18:50:01Z</dcterms:modified>
</cp:coreProperties>
</file>