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4" r:id="rId3"/>
    <p:sldId id="329" r:id="rId4"/>
    <p:sldId id="291" r:id="rId5"/>
    <p:sldId id="292" r:id="rId6"/>
    <p:sldId id="330" r:id="rId7"/>
    <p:sldId id="331" r:id="rId8"/>
    <p:sldId id="332" r:id="rId9"/>
    <p:sldId id="310" r:id="rId10"/>
    <p:sldId id="311" r:id="rId11"/>
    <p:sldId id="324" r:id="rId12"/>
    <p:sldId id="266" r:id="rId13"/>
    <p:sldId id="293" r:id="rId14"/>
    <p:sldId id="325" r:id="rId15"/>
    <p:sldId id="335" r:id="rId16"/>
    <p:sldId id="286" r:id="rId17"/>
    <p:sldId id="322" r:id="rId18"/>
    <p:sldId id="337" r:id="rId19"/>
    <p:sldId id="288" r:id="rId20"/>
    <p:sldId id="301" r:id="rId21"/>
    <p:sldId id="299" r:id="rId22"/>
    <p:sldId id="257" r:id="rId23"/>
    <p:sldId id="298" r:id="rId24"/>
    <p:sldId id="259" r:id="rId25"/>
    <p:sldId id="338" r:id="rId26"/>
    <p:sldId id="297" r:id="rId27"/>
    <p:sldId id="307" r:id="rId28"/>
    <p:sldId id="308" r:id="rId2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0" autoAdjust="0"/>
    <p:restoredTop sz="93979" autoAdjust="0"/>
  </p:normalViewPr>
  <p:slideViewPr>
    <p:cSldViewPr snapToGrid="0" showGuides="1">
      <p:cViewPr varScale="1">
        <p:scale>
          <a:sx n="61" d="100"/>
          <a:sy n="61" d="100"/>
        </p:scale>
        <p:origin x="556" y="60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2492" y="5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D102E-38EE-4F30-8A91-5850D61E3245}" type="doc">
      <dgm:prSet loTypeId="urn:microsoft.com/office/officeart/2005/8/layout/pList1#1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3A8EBE0-DC36-4228-9BA1-D72EAD2F46F8}">
      <dgm:prSet phldrT="[Text]"/>
      <dgm:spPr/>
      <dgm:t>
        <a:bodyPr/>
        <a:lstStyle/>
        <a:p>
          <a:r>
            <a:rPr lang="en-US" dirty="0"/>
            <a:t>   </a:t>
          </a:r>
        </a:p>
      </dgm:t>
    </dgm:pt>
    <dgm:pt modelId="{163DEE14-44D2-41B8-AFFC-475671C7F4E6}" type="parTrans" cxnId="{039C825E-8BB3-497C-8437-D4EC51F48DA8}">
      <dgm:prSet/>
      <dgm:spPr/>
      <dgm:t>
        <a:bodyPr/>
        <a:lstStyle/>
        <a:p>
          <a:endParaRPr lang="en-US"/>
        </a:p>
      </dgm:t>
    </dgm:pt>
    <dgm:pt modelId="{2C64CD75-051C-49BA-8794-71F10C1823E5}" type="sibTrans" cxnId="{039C825E-8BB3-497C-8437-D4EC51F48DA8}">
      <dgm:prSet/>
      <dgm:spPr/>
      <dgm:t>
        <a:bodyPr/>
        <a:lstStyle/>
        <a:p>
          <a:endParaRPr lang="en-US"/>
        </a:p>
      </dgm:t>
    </dgm:pt>
    <dgm:pt modelId="{4F7CD29C-7EB3-46FE-BB15-6A3C614EB3BE}" type="pres">
      <dgm:prSet presAssocID="{833D102E-38EE-4F30-8A91-5850D61E32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DC51DB-AD1E-476A-A563-51659FBC52D5}" type="pres">
      <dgm:prSet presAssocID="{F3A8EBE0-DC36-4228-9BA1-D72EAD2F46F8}" presName="compNode" presStyleCnt="0"/>
      <dgm:spPr/>
    </dgm:pt>
    <dgm:pt modelId="{DDFCD3B4-0F1A-498D-BD23-89EB49F08FA5}" type="pres">
      <dgm:prSet presAssocID="{F3A8EBE0-DC36-4228-9BA1-D72EAD2F46F8}" presName="pictRect" presStyleLbl="node1" presStyleIdx="0" presStyleCnt="1" custScaleX="119375" custScaleY="208068" custLinFactNeighborX="19723" custLinFactNeighborY="-4444"/>
      <dgm:spPr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>
          <a:noFill/>
        </a:ln>
      </dgm:spPr>
      <dgm:t>
        <a:bodyPr/>
        <a:lstStyle/>
        <a:p>
          <a:endParaRPr lang="en-US"/>
        </a:p>
      </dgm:t>
    </dgm:pt>
    <dgm:pt modelId="{2F34D36B-B330-4A29-8594-392BCF69D728}" type="pres">
      <dgm:prSet presAssocID="{F3A8EBE0-DC36-4228-9BA1-D72EAD2F46F8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5FC3D-297B-4F7A-8E36-6C05927EB9D3}" type="presOf" srcId="{F3A8EBE0-DC36-4228-9BA1-D72EAD2F46F8}" destId="{2F34D36B-B330-4A29-8594-392BCF69D728}" srcOrd="0" destOrd="0" presId="urn:microsoft.com/office/officeart/2005/8/layout/pList1#14"/>
    <dgm:cxn modelId="{039C825E-8BB3-497C-8437-D4EC51F48DA8}" srcId="{833D102E-38EE-4F30-8A91-5850D61E3245}" destId="{F3A8EBE0-DC36-4228-9BA1-D72EAD2F46F8}" srcOrd="0" destOrd="0" parTransId="{163DEE14-44D2-41B8-AFFC-475671C7F4E6}" sibTransId="{2C64CD75-051C-49BA-8794-71F10C1823E5}"/>
    <dgm:cxn modelId="{658B7CBB-7E4C-4257-B088-5256B0D0F837}" type="presOf" srcId="{833D102E-38EE-4F30-8A91-5850D61E3245}" destId="{4F7CD29C-7EB3-46FE-BB15-6A3C614EB3BE}" srcOrd="0" destOrd="0" presId="urn:microsoft.com/office/officeart/2005/8/layout/pList1#14"/>
    <dgm:cxn modelId="{596EA84C-AAC8-4C3B-A832-270BB12972B3}" type="presParOf" srcId="{4F7CD29C-7EB3-46FE-BB15-6A3C614EB3BE}" destId="{55DC51DB-AD1E-476A-A563-51659FBC52D5}" srcOrd="0" destOrd="0" presId="urn:microsoft.com/office/officeart/2005/8/layout/pList1#14"/>
    <dgm:cxn modelId="{8D8088F8-4885-4BC7-B9F3-84592B8AE1B7}" type="presParOf" srcId="{55DC51DB-AD1E-476A-A563-51659FBC52D5}" destId="{DDFCD3B4-0F1A-498D-BD23-89EB49F08FA5}" srcOrd="0" destOrd="0" presId="urn:microsoft.com/office/officeart/2005/8/layout/pList1#14"/>
    <dgm:cxn modelId="{0D521990-2352-4F26-B4BC-7DD934C6A062}" type="presParOf" srcId="{55DC51DB-AD1E-476A-A563-51659FBC52D5}" destId="{2F34D36B-B330-4A29-8594-392BCF69D728}" srcOrd="1" destOrd="0" presId="urn:microsoft.com/office/officeart/2005/8/layout/pList1#1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D102E-38EE-4F30-8A91-5850D61E3245}" type="doc">
      <dgm:prSet loTypeId="urn:microsoft.com/office/officeart/2005/8/layout/pList1#1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3A8EBE0-DC36-4228-9BA1-D72EAD2F46F8}">
      <dgm:prSet phldrT="[Text]"/>
      <dgm:spPr/>
      <dgm:t>
        <a:bodyPr/>
        <a:lstStyle/>
        <a:p>
          <a:r>
            <a:rPr lang="en-US" dirty="0"/>
            <a:t>   </a:t>
          </a:r>
        </a:p>
      </dgm:t>
    </dgm:pt>
    <dgm:pt modelId="{163DEE14-44D2-41B8-AFFC-475671C7F4E6}" type="parTrans" cxnId="{039C825E-8BB3-497C-8437-D4EC51F48DA8}">
      <dgm:prSet/>
      <dgm:spPr/>
      <dgm:t>
        <a:bodyPr/>
        <a:lstStyle/>
        <a:p>
          <a:endParaRPr lang="en-US"/>
        </a:p>
      </dgm:t>
    </dgm:pt>
    <dgm:pt modelId="{2C64CD75-051C-49BA-8794-71F10C1823E5}" type="sibTrans" cxnId="{039C825E-8BB3-497C-8437-D4EC51F48DA8}">
      <dgm:prSet/>
      <dgm:spPr/>
      <dgm:t>
        <a:bodyPr/>
        <a:lstStyle/>
        <a:p>
          <a:endParaRPr lang="en-US"/>
        </a:p>
      </dgm:t>
    </dgm:pt>
    <dgm:pt modelId="{4F7CD29C-7EB3-46FE-BB15-6A3C614EB3BE}" type="pres">
      <dgm:prSet presAssocID="{833D102E-38EE-4F30-8A91-5850D61E32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DC51DB-AD1E-476A-A563-51659FBC52D5}" type="pres">
      <dgm:prSet presAssocID="{F3A8EBE0-DC36-4228-9BA1-D72EAD2F46F8}" presName="compNode" presStyleCnt="0"/>
      <dgm:spPr/>
    </dgm:pt>
    <dgm:pt modelId="{DDFCD3B4-0F1A-498D-BD23-89EB49F08FA5}" type="pres">
      <dgm:prSet presAssocID="{F3A8EBE0-DC36-4228-9BA1-D72EAD2F46F8}" presName="pictRect" presStyleLbl="node1" presStyleIdx="0" presStyleCnt="1" custScaleX="100042" custScaleY="144548" custLinFactNeighborX="10416" custLinFactNeighborY="29425"/>
      <dgm:spPr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>
          <a:noFill/>
        </a:ln>
      </dgm:spPr>
      <dgm:t>
        <a:bodyPr/>
        <a:lstStyle/>
        <a:p>
          <a:endParaRPr lang="en-US"/>
        </a:p>
      </dgm:t>
    </dgm:pt>
    <dgm:pt modelId="{2F34D36B-B330-4A29-8594-392BCF69D728}" type="pres">
      <dgm:prSet presAssocID="{F3A8EBE0-DC36-4228-9BA1-D72EAD2F46F8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5FC3D-297B-4F7A-8E36-6C05927EB9D3}" type="presOf" srcId="{F3A8EBE0-DC36-4228-9BA1-D72EAD2F46F8}" destId="{2F34D36B-B330-4A29-8594-392BCF69D728}" srcOrd="0" destOrd="0" presId="urn:microsoft.com/office/officeart/2005/8/layout/pList1#15"/>
    <dgm:cxn modelId="{039C825E-8BB3-497C-8437-D4EC51F48DA8}" srcId="{833D102E-38EE-4F30-8A91-5850D61E3245}" destId="{F3A8EBE0-DC36-4228-9BA1-D72EAD2F46F8}" srcOrd="0" destOrd="0" parTransId="{163DEE14-44D2-41B8-AFFC-475671C7F4E6}" sibTransId="{2C64CD75-051C-49BA-8794-71F10C1823E5}"/>
    <dgm:cxn modelId="{658B7CBB-7E4C-4257-B088-5256B0D0F837}" type="presOf" srcId="{833D102E-38EE-4F30-8A91-5850D61E3245}" destId="{4F7CD29C-7EB3-46FE-BB15-6A3C614EB3BE}" srcOrd="0" destOrd="0" presId="urn:microsoft.com/office/officeart/2005/8/layout/pList1#15"/>
    <dgm:cxn modelId="{596EA84C-AAC8-4C3B-A832-270BB12972B3}" type="presParOf" srcId="{4F7CD29C-7EB3-46FE-BB15-6A3C614EB3BE}" destId="{55DC51DB-AD1E-476A-A563-51659FBC52D5}" srcOrd="0" destOrd="0" presId="urn:microsoft.com/office/officeart/2005/8/layout/pList1#15"/>
    <dgm:cxn modelId="{8D8088F8-4885-4BC7-B9F3-84592B8AE1B7}" type="presParOf" srcId="{55DC51DB-AD1E-476A-A563-51659FBC52D5}" destId="{DDFCD3B4-0F1A-498D-BD23-89EB49F08FA5}" srcOrd="0" destOrd="0" presId="urn:microsoft.com/office/officeart/2005/8/layout/pList1#15"/>
    <dgm:cxn modelId="{0D521990-2352-4F26-B4BC-7DD934C6A062}" type="presParOf" srcId="{55DC51DB-AD1E-476A-A563-51659FBC52D5}" destId="{2F34D36B-B330-4A29-8594-392BCF69D728}" srcOrd="1" destOrd="0" presId="urn:microsoft.com/office/officeart/2005/8/layout/pList1#1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CD3B4-0F1A-498D-BD23-89EB49F08FA5}">
      <dsp:nvSpPr>
        <dsp:cNvPr id="0" name=""/>
        <dsp:cNvSpPr/>
      </dsp:nvSpPr>
      <dsp:spPr>
        <a:xfrm>
          <a:off x="635568" y="0"/>
          <a:ext cx="1525337" cy="183179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4D36B-B330-4A29-8594-392BCF69D728}">
      <dsp:nvSpPr>
        <dsp:cNvPr id="0" name=""/>
        <dsp:cNvSpPr/>
      </dsp:nvSpPr>
      <dsp:spPr>
        <a:xfrm>
          <a:off x="507337" y="1356925"/>
          <a:ext cx="1277769" cy="474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   </a:t>
          </a:r>
        </a:p>
      </dsp:txBody>
      <dsp:txXfrm>
        <a:off x="507337" y="1356925"/>
        <a:ext cx="1277769" cy="474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CD3B4-0F1A-498D-BD23-89EB49F08FA5}">
      <dsp:nvSpPr>
        <dsp:cNvPr id="0" name=""/>
        <dsp:cNvSpPr/>
      </dsp:nvSpPr>
      <dsp:spPr>
        <a:xfrm>
          <a:off x="0" y="448131"/>
          <a:ext cx="1877985" cy="1869567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4D36B-B330-4A29-8594-392BCF69D728}">
      <dsp:nvSpPr>
        <dsp:cNvPr id="0" name=""/>
        <dsp:cNvSpPr/>
      </dsp:nvSpPr>
      <dsp:spPr>
        <a:xfrm>
          <a:off x="394" y="1649030"/>
          <a:ext cx="1877197" cy="696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   </a:t>
          </a:r>
        </a:p>
      </dsp:txBody>
      <dsp:txXfrm>
        <a:off x="394" y="1649030"/>
        <a:ext cx="1877197" cy="69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4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5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94C0CA6-6B1E-44BC-8B15-B65F0ADDD94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4C3035F-F14F-40D5-9695-232BA0C9B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0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2AABC2A-BE24-4EFC-AFF6-A2BDC08DE602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CD44A04-085B-455A-A6A6-8869563C7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1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55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A6E9-E51B-4CFC-A571-D5E44A85413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A6E9-E51B-4CFC-A571-D5E44A85413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12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17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74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A6E9-E51B-4CFC-A571-D5E44A85413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67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95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8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71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A6E9-E51B-4CFC-A571-D5E44A85413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62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7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3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08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71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39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55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0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10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20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A6E9-E51B-4CFC-A571-D5E44A854135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58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A6E9-E51B-4CFC-A571-D5E44A85413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A6E9-E51B-4CFC-A571-D5E44A8541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9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0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0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A6E9-E51B-4CFC-A571-D5E44A85413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8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A6E9-E51B-4CFC-A571-D5E44A85413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78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A04-085B-455A-A6A6-8869563C708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7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A6E9-E51B-4CFC-A571-D5E44A8541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C6F8-6ADE-43E0-A68D-6D084CC962AB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DB9B-217F-4400-ADEB-BED78A17829A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2E8D-7BA1-45EE-B1C0-99780B6B8B71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E999-362A-4484-8EC6-3A189EDCBF31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4A6C-287D-4EF3-A2AA-2F23363A0D2C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3706-1F2B-48A3-8B7D-936FD7BEFA51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A95-8AAA-4765-87F9-EF6BC6ABF6A0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AB94-F0EB-47A0-9AE5-8C4E1086C976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A817-C2B7-4BA7-8A05-D6F05D1FC21E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8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5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F50D-F5BB-4C11-9D0F-4D8396E1F130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0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96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2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7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C670-FFAB-4555-997D-210963772AFC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41C0-99C7-4BF5-B2AC-B283AC74E94C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E7E8-5968-4620-B687-5F21A53D0BF1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86A5-A64C-4CD9-BA67-214FB7F006DD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3C91-8AC2-4B90-AFF0-8905434B6DC4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5755-15F0-4A07-B84F-F1B6B162DB54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3059-3535-4B38-9220-BDA9771C4D59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614484" y="635476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77D6A3-EF42-466E-8CAE-CB65D9268F5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A0B991-ABC9-4B52-932D-5FF93DD3B2A0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webp"/><Relationship Id="rId4" Type="http://schemas.openxmlformats.org/officeDocument/2006/relationships/image" Target="../media/image12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79"/>
            <a:ext cx="5842535" cy="43762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199" y="4671639"/>
            <a:ext cx="6400800" cy="194733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Tuesday Talks About Teens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12:00 – 12:30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June 16, 2020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Kathy Cody, LCSW,CASAC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199" y="1782792"/>
            <a:ext cx="5303520" cy="830997"/>
          </a:xfrm>
          <a:prstGeom prst="rect">
            <a:avLst/>
          </a:prstGeom>
          <a:solidFill>
            <a:srgbClr val="1669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TEENS &amp; VAPING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118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64"/>
            <a:ext cx="9820044" cy="6806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8302" y="1004776"/>
            <a:ext cx="3728607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Puff </a:t>
            </a:r>
            <a:r>
              <a:rPr lang="en-US" sz="2400" b="1" dirty="0">
                <a:solidFill>
                  <a:srgbClr val="7030A0"/>
                </a:solidFill>
              </a:rPr>
              <a:t>Bar sales have consistently been over $3 million a week since April, with volumes now over 300,000 sticks per week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1200" b="1" dirty="0" smtClean="0">
                <a:solidFill>
                  <a:srgbClr val="7030A0"/>
                </a:solidFill>
              </a:rPr>
              <a:t>Credit</a:t>
            </a:r>
            <a:r>
              <a:rPr lang="en-US" sz="1200" b="1" dirty="0">
                <a:solidFill>
                  <a:srgbClr val="7030A0"/>
                </a:solidFill>
              </a:rPr>
              <a:t>...Gabriela Bhaskar for The New York </a:t>
            </a:r>
            <a:r>
              <a:rPr lang="en-US" sz="1200" b="1" dirty="0" smtClean="0">
                <a:solidFill>
                  <a:srgbClr val="7030A0"/>
                </a:solidFill>
              </a:rPr>
              <a:t>Times, 6/2/20</a:t>
            </a:r>
          </a:p>
          <a:p>
            <a:endParaRPr lang="en-US" sz="1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820044" cy="67281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7030A0"/>
                </a:solidFill>
              </a:rPr>
              <a:t>PUFF BAR DISPOSABLES REPLACING JUUL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598"/>
            <a:ext cx="1485296" cy="1856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56" y="0"/>
            <a:ext cx="1755648" cy="219456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820044" y="2273177"/>
            <a:ext cx="2371956" cy="11321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b="1" dirty="0" smtClean="0"/>
              <a:t>Up to 800+ Puffs per disposable, approximately equivalent to 2 pack of cigarettes (40 cigarettes) $17.95</a:t>
            </a:r>
            <a:endParaRPr lang="en-US" sz="1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0665" y="830806"/>
            <a:ext cx="10422746" cy="5788040"/>
            <a:chOff x="470665" y="830806"/>
            <a:chExt cx="10422746" cy="57880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878" y="5169901"/>
              <a:ext cx="2474694" cy="143287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3240" y="3344545"/>
              <a:ext cx="2161643" cy="15842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0387" y="3501888"/>
              <a:ext cx="1820645" cy="14139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665" y="3280640"/>
              <a:ext cx="2108295" cy="15451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512" y="3224898"/>
              <a:ext cx="2207412" cy="16078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2495" y="5187098"/>
              <a:ext cx="1888017" cy="138374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41468" y="5139098"/>
              <a:ext cx="2019001" cy="147974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2CC4FEE-5235-48E1-B147-70CC7821D7DA}"/>
                </a:ext>
              </a:extLst>
            </p:cNvPr>
            <p:cNvCxnSpPr>
              <a:cxnSpLocks/>
            </p:cNvCxnSpPr>
            <p:nvPr/>
          </p:nvCxnSpPr>
          <p:spPr>
            <a:xfrm>
              <a:off x="888637" y="6447512"/>
              <a:ext cx="93327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 descr="Image result for amulet vape watch">
              <a:extLst>
                <a:ext uri="{FF2B5EF4-FFF2-40B4-BE49-F238E27FC236}">
                  <a16:creationId xmlns:a16="http://schemas.microsoft.com/office/drawing/2014/main" id="{8EB5AC19-777F-46A7-976A-226CDFFACA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3541" y="960374"/>
              <a:ext cx="1519870" cy="201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picture containing table, indoor, sitting&#10;&#10;Description automatically generated">
              <a:extLst>
                <a:ext uri="{FF2B5EF4-FFF2-40B4-BE49-F238E27FC236}">
                  <a16:creationId xmlns:a16="http://schemas.microsoft.com/office/drawing/2014/main" id="{60751947-EBDB-4FE5-9996-8184C65811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23424" y="987997"/>
              <a:ext cx="904291" cy="1965628"/>
            </a:xfrm>
            <a:prstGeom prst="rect">
              <a:avLst/>
            </a:prstGeom>
          </p:spPr>
        </p:pic>
        <p:pic>
          <p:nvPicPr>
            <p:cNvPr id="17" name="Picture 6" descr="See the source image">
              <a:extLst>
                <a:ext uri="{FF2B5EF4-FFF2-40B4-BE49-F238E27FC236}">
                  <a16:creationId xmlns:a16="http://schemas.microsoft.com/office/drawing/2014/main" id="{D6F00F8D-38A4-4143-B684-B8DA45112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287" y="1082652"/>
              <a:ext cx="1641905" cy="1808271"/>
            </a:xfrm>
            <a:prstGeom prst="rect">
              <a:avLst/>
            </a:prstGeom>
            <a:noFill/>
          </p:spPr>
        </p:pic>
        <p:pic>
          <p:nvPicPr>
            <p:cNvPr id="18" name="Picture 17" descr="17_981x.jpg">
              <a:extLst>
                <a:ext uri="{FF2B5EF4-FFF2-40B4-BE49-F238E27FC236}">
                  <a16:creationId xmlns:a16="http://schemas.microsoft.com/office/drawing/2014/main" id="{EF187034-513C-4725-8546-3CDCEDB650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7793" y="830806"/>
              <a:ext cx="1841167" cy="2060117"/>
            </a:xfrm>
            <a:prstGeom prst="rect">
              <a:avLst/>
            </a:prstGeom>
          </p:spPr>
        </p:pic>
        <p:pic>
          <p:nvPicPr>
            <p:cNvPr id="19" name="Picture 18" descr="hydro-vape-backpack-alt-6_981x.jpg">
              <a:extLst>
                <a:ext uri="{FF2B5EF4-FFF2-40B4-BE49-F238E27FC236}">
                  <a16:creationId xmlns:a16="http://schemas.microsoft.com/office/drawing/2014/main" id="{AE5FE05A-E14D-4C56-A7F2-9096A634D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2186" y="1005764"/>
              <a:ext cx="1880402" cy="1885159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8570D258-8607-43C5-8121-DAD13A446FD0}"/>
              </a:ext>
            </a:extLst>
          </p:cNvPr>
          <p:cNvSpPr txBox="1">
            <a:spLocks/>
          </p:cNvSpPr>
          <p:nvPr/>
        </p:nvSpPr>
        <p:spPr>
          <a:xfrm>
            <a:off x="-35760" y="14179"/>
            <a:ext cx="8570160" cy="538272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VAPING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PRODUCTS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BB7DC1B-DCF4-574F-BED4-B07376B173BA}"/>
              </a:ext>
            </a:extLst>
          </p:cNvPr>
          <p:cNvSpPr txBox="1">
            <a:spLocks/>
          </p:cNvSpPr>
          <p:nvPr/>
        </p:nvSpPr>
        <p:spPr>
          <a:xfrm>
            <a:off x="362643" y="1197949"/>
            <a:ext cx="9958516" cy="44003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Teens who use e- cigarettes are up to 4x more likely to use marijuana later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Easy to hide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Looks like common items such as pens, USB drives or a stylus pens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Easy to use in class, on the bus, anywhere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Reduced perception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of harm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Smokeless and odorless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182501-1E26-8549-A8FD-2972F1AC7644}"/>
              </a:ext>
            </a:extLst>
          </p:cNvPr>
          <p:cNvSpPr txBox="1">
            <a:spLocks/>
          </p:cNvSpPr>
          <p:nvPr/>
        </p:nvSpPr>
        <p:spPr>
          <a:xfrm>
            <a:off x="-1" y="32450"/>
            <a:ext cx="11310739" cy="12436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4000" b="1" dirty="0" smtClean="0">
                <a:solidFill>
                  <a:schemeClr val="tx1"/>
                </a:solidFill>
              </a:rPr>
              <a:t>Vaping &amp; Marijuana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67495" y="1400250"/>
            <a:ext cx="5697278" cy="4548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The contents of E-liquids include nicotine, flavored chemicals and other chemicals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Some vaping products contain 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or can be  </a:t>
            </a:r>
            <a:r>
              <a:rPr lang="en-US" sz="2000" b="1" dirty="0" smtClean="0">
                <a:solidFill>
                  <a:schemeClr val="tx1"/>
                </a:solidFill>
              </a:rPr>
              <a:t>hacked</a:t>
            </a:r>
            <a:r>
              <a:rPr lang="en-US" sz="2000" dirty="0" smtClean="0">
                <a:solidFill>
                  <a:schemeClr val="tx1"/>
                </a:solidFill>
              </a:rPr>
              <a:t> to contain) marijuana or THC, the psychoactive ingredient in marijuana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E-juice with nicotine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Wax/hash oil/marijuana</a:t>
            </a:r>
          </a:p>
          <a:p>
            <a:pPr marL="346075" lvl="1" indent="-293688" defTabSz="91440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Vegetable </a:t>
            </a:r>
            <a:r>
              <a:rPr lang="en-US" sz="2000" dirty="0"/>
              <a:t>glycerin</a:t>
            </a:r>
          </a:p>
          <a:p>
            <a:pPr marL="346075" lvl="1" indent="-293688" defTabSz="91440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Propylene glycol </a:t>
            </a:r>
          </a:p>
          <a:p>
            <a:pPr marL="346075" lvl="1" indent="-293688" defTabSz="91440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Flavoring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74320" lvl="1" indent="0" algn="ctr">
              <a:buFont typeface="Wingdings 3" charset="2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0" y="381631"/>
            <a:ext cx="3777788" cy="3423114"/>
            <a:chOff x="5761865" y="1772667"/>
            <a:chExt cx="4405096" cy="3860326"/>
          </a:xfrm>
        </p:grpSpPr>
        <p:pic>
          <p:nvPicPr>
            <p:cNvPr id="2" name="Picture 10" descr="Image result for vape pen ki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1865" y="1772667"/>
              <a:ext cx="4126413" cy="3187946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6231342" y="4983233"/>
              <a:ext cx="1136007" cy="4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w Cen MT" panose="020B0602020104020603" pitchFamily="34" charset="0"/>
                </a:rPr>
                <a:t>Charger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950107" y="4961695"/>
              <a:ext cx="2216854" cy="671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w Cen MT" panose="020B0602020104020603" pitchFamily="34" charset="0"/>
                </a:rPr>
                <a:t>Cartridge </a:t>
              </a:r>
            </a:p>
            <a:p>
              <a:pPr algn="ctr"/>
              <a:r>
                <a:rPr lang="en-US" b="1" dirty="0">
                  <a:latin typeface="Tw Cen MT" panose="020B0602020104020603" pitchFamily="34" charset="0"/>
                </a:rPr>
                <a:t>“Cart”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35707" y="5005853"/>
              <a:ext cx="1828800" cy="383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w Cen MT" panose="020B0602020104020603" pitchFamily="34" charset="0"/>
                </a:rPr>
                <a:t>Battery</a:t>
              </a:r>
            </a:p>
          </p:txBody>
        </p:sp>
      </p:grpSp>
      <p:pic>
        <p:nvPicPr>
          <p:cNvPr id="7" name="Picture 8" descr="http://cdn1.bigcommerce.com/server4200/iwfyw/products/211/images/670/DD_Flavors_600x380__19635.1424469136.1280.1280.jpg?c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94" y="4088537"/>
            <a:ext cx="1942661" cy="164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7276" y="0"/>
            <a:ext cx="5374021" cy="5740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smtClean="0">
                <a:solidFill>
                  <a:schemeClr val="tx1"/>
                </a:solidFill>
              </a:rPr>
              <a:t>E-Juice/E-Liquids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7945-03EF-4969-B5F0-65695C8EF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128" y="1246563"/>
            <a:ext cx="7766936" cy="164630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2,807 Vaping </a:t>
            </a:r>
            <a:r>
              <a:rPr lang="en-US" sz="4800" b="1" dirty="0"/>
              <a:t>Related Lung Injury Cases In All </a:t>
            </a:r>
            <a:br>
              <a:rPr lang="en-US" sz="4800" b="1" dirty="0"/>
            </a:br>
            <a:r>
              <a:rPr lang="en-US" sz="4800" b="1" dirty="0"/>
              <a:t>50 States, 2 US Territories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38C17-3E08-4455-A8B6-0B4F321A7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902" y="3920359"/>
            <a:ext cx="7766936" cy="3904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68 </a:t>
            </a:r>
            <a:r>
              <a:rPr lang="en-US" sz="2800" b="1" dirty="0">
                <a:solidFill>
                  <a:schemeClr val="tx1"/>
                </a:solidFill>
              </a:rPr>
              <a:t>Deaths in </a:t>
            </a:r>
            <a:r>
              <a:rPr lang="en-US" sz="2800" b="1" dirty="0" smtClean="0">
                <a:solidFill>
                  <a:schemeClr val="tx1"/>
                </a:solidFill>
              </a:rPr>
              <a:t>29 </a:t>
            </a:r>
            <a:r>
              <a:rPr lang="en-US" sz="2800" b="1" dirty="0">
                <a:solidFill>
                  <a:schemeClr val="tx1"/>
                </a:solidFill>
              </a:rPr>
              <a:t>States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and 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District of Columbia as of </a:t>
            </a:r>
            <a:r>
              <a:rPr lang="en-US" sz="2800" b="1" dirty="0" smtClean="0">
                <a:solidFill>
                  <a:schemeClr val="tx1"/>
                </a:solidFill>
              </a:rPr>
              <a:t>February 18, 2020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4484" y="636527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507067"/>
          </a:xfrm>
        </p:spPr>
        <p:txBody>
          <a:bodyPr/>
          <a:lstStyle/>
          <a:p>
            <a:r>
              <a:rPr lang="en-US" b="1" dirty="0"/>
              <a:t>MONITORING THE </a:t>
            </a:r>
            <a:r>
              <a:rPr lang="en-US" b="1" dirty="0" smtClean="0"/>
              <a:t>FUTURE </a:t>
            </a:r>
            <a:r>
              <a:rPr lang="en-US" b="1" dirty="0"/>
              <a:t>- 2019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396" y="1622681"/>
            <a:ext cx="9531845" cy="3615267"/>
          </a:xfrm>
        </p:spPr>
        <p:txBody>
          <a:bodyPr>
            <a:no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20.3% of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graders have vaped nicotine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11.7% of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graders vape nicotine </a:t>
            </a:r>
            <a:r>
              <a:rPr lang="en-US" sz="2400" b="1" dirty="0" smtClean="0"/>
              <a:t>daily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#1 reason teens report </a:t>
            </a:r>
            <a:r>
              <a:rPr lang="en-US" sz="2400" dirty="0" smtClean="0"/>
              <a:t>vaping </a:t>
            </a:r>
            <a:r>
              <a:rPr lang="en-US" sz="2400" dirty="0"/>
              <a:t>is to </a:t>
            </a:r>
            <a:r>
              <a:rPr lang="en-US" sz="2400" dirty="0" smtClean="0"/>
              <a:t>experiment</a:t>
            </a:r>
            <a:endParaRPr lang="en-US" sz="2400" dirty="0"/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The number one way youth obtain vapes is through social sources 72.6%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534400" cy="1226634"/>
          </a:xfrm>
        </p:spPr>
        <p:txBody>
          <a:bodyPr/>
          <a:lstStyle/>
          <a:p>
            <a:r>
              <a:rPr lang="en-US" b="1" dirty="0" smtClean="0"/>
              <a:t>Social Media &amp; Marketing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927" y="2711668"/>
            <a:ext cx="9800377" cy="30269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They have used </a:t>
            </a:r>
            <a:r>
              <a:rPr lang="en-US" sz="2800" dirty="0"/>
              <a:t>t</a:t>
            </a:r>
            <a:r>
              <a:rPr lang="en-US" sz="2800" dirty="0" smtClean="0"/>
              <a:t>he classic playbook used by the cigarette industries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Marketing to youth through social  </a:t>
            </a:r>
            <a:r>
              <a:rPr lang="en-US" sz="2800" dirty="0"/>
              <a:t>media </a:t>
            </a:r>
            <a:r>
              <a:rPr lang="en-US" sz="2800" dirty="0" smtClean="0"/>
              <a:t>such as </a:t>
            </a:r>
            <a:r>
              <a:rPr lang="en-US" sz="2800" dirty="0"/>
              <a:t>Instagram</a:t>
            </a:r>
            <a:r>
              <a:rPr lang="en-US" sz="2800" dirty="0" smtClean="0"/>
              <a:t>, </a:t>
            </a:r>
            <a:r>
              <a:rPr lang="en-US" sz="2800" dirty="0"/>
              <a:t>Twitter, Snapchap, </a:t>
            </a:r>
            <a:r>
              <a:rPr lang="en-US" sz="2800" dirty="0" err="1" smtClean="0"/>
              <a:t>TicTok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E-cig such as JUUL, trendy, cool, colorful and sleek products like Iphone.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42786" cy="1507067"/>
          </a:xfrm>
        </p:spPr>
        <p:txBody>
          <a:bodyPr/>
          <a:lstStyle/>
          <a:p>
            <a:r>
              <a:rPr lang="en-US" b="1" dirty="0"/>
              <a:t>Are e-cigarettes less harmful than cigarettes?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192" y="2487302"/>
            <a:ext cx="9519154" cy="36152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E-cigarettes almost always contain harmful ingredients including nicotine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Acrolein, a known ingredient of many e-cigarettes, causes irreversible lung damage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Nicotine exposure during adolescence can harm the developing brain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No </a:t>
            </a:r>
            <a:r>
              <a:rPr lang="en-US" sz="2400" b="1" dirty="0"/>
              <a:t>e-cigarette has been found to be safe and effective by FDA in helping smokers quit.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8596668" cy="8198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Black Market Products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235" y="1223996"/>
            <a:ext cx="10149619" cy="5276886"/>
            <a:chOff x="226235" y="1223996"/>
            <a:chExt cx="10149619" cy="5276886"/>
          </a:xfrm>
        </p:grpSpPr>
        <p:pic>
          <p:nvPicPr>
            <p:cNvPr id="2" name="Picture 2" descr="Image result for smart cart vapes">
              <a:extLst>
                <a:ext uri="{FF2B5EF4-FFF2-40B4-BE49-F238E27FC236}">
                  <a16:creationId xmlns:a16="http://schemas.microsoft.com/office/drawing/2014/main" id="{953DB462-142F-49CB-96D1-019D0894F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243" y="3991340"/>
              <a:ext cx="3556600" cy="2109432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dank vapes">
              <a:extLst>
                <a:ext uri="{FF2B5EF4-FFF2-40B4-BE49-F238E27FC236}">
                  <a16:creationId xmlns:a16="http://schemas.microsoft.com/office/drawing/2014/main" id="{91D1B86D-C0E3-4826-A75B-2F8075CD9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35" y="1223996"/>
              <a:ext cx="4235500" cy="1849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Image result for counterfeit TKO">
              <a:extLst>
                <a:ext uri="{FF2B5EF4-FFF2-40B4-BE49-F238E27FC236}">
                  <a16:creationId xmlns:a16="http://schemas.microsoft.com/office/drawing/2014/main" id="{56BA5956-98AD-4919-AE3D-A081AC24F0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2772" y="1334064"/>
              <a:ext cx="4393082" cy="1736823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155F46-0998-42B6-B08E-AD1665E365D5}"/>
                </a:ext>
              </a:extLst>
            </p:cNvPr>
            <p:cNvSpPr txBox="1"/>
            <p:nvPr/>
          </p:nvSpPr>
          <p:spPr>
            <a:xfrm>
              <a:off x="7425231" y="3073703"/>
              <a:ext cx="1604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TKO (15%)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BBC565-09F2-4832-851C-902CF0336F4C}"/>
                </a:ext>
              </a:extLst>
            </p:cNvPr>
            <p:cNvSpPr txBox="1"/>
            <p:nvPr/>
          </p:nvSpPr>
          <p:spPr>
            <a:xfrm>
              <a:off x="1192032" y="6065300"/>
              <a:ext cx="18565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Rove (12%)</a:t>
              </a:r>
            </a:p>
          </p:txBody>
        </p:sp>
        <p:pic>
          <p:nvPicPr>
            <p:cNvPr id="9" name="Picture 4" descr="Image result for rove fake vs real">
              <a:extLst>
                <a:ext uri="{FF2B5EF4-FFF2-40B4-BE49-F238E27FC236}">
                  <a16:creationId xmlns:a16="http://schemas.microsoft.com/office/drawing/2014/main" id="{483B5BBF-1CD6-4748-B875-624CFBEEB8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8" t="1110" r="-2581" b="-1664"/>
            <a:stretch/>
          </p:blipFill>
          <p:spPr bwMode="auto">
            <a:xfrm>
              <a:off x="409972" y="3818984"/>
              <a:ext cx="3788109" cy="22817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3764832" y="2768231"/>
              <a:ext cx="2740295" cy="2384231"/>
              <a:chOff x="3796821" y="1612634"/>
              <a:chExt cx="3168175" cy="3065339"/>
            </a:xfrm>
          </p:grpSpPr>
          <p:sp>
            <p:nvSpPr>
              <p:cNvPr id="11" name="Center of Images">
                <a:extLst>
                  <a:ext uri="{FF2B5EF4-FFF2-40B4-BE49-F238E27FC236}">
                    <a16:creationId xmlns:a16="http://schemas.microsoft.com/office/drawing/2014/main" id="{48E407F0-F470-43EA-B0A0-9D4CC248F360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3796821" y="1612634"/>
                <a:ext cx="3168175" cy="3065339"/>
              </a:xfrm>
              <a:custGeom>
                <a:avLst/>
                <a:gdLst>
                  <a:gd name="T0" fmla="*/ 1932 w 3864"/>
                  <a:gd name="T1" fmla="*/ 3864 h 3864"/>
                  <a:gd name="T2" fmla="*/ 0 w 3864"/>
                  <a:gd name="T3" fmla="*/ 1932 h 3864"/>
                  <a:gd name="T4" fmla="*/ 1932 w 3864"/>
                  <a:gd name="T5" fmla="*/ 0 h 3864"/>
                  <a:gd name="T6" fmla="*/ 3864 w 3864"/>
                  <a:gd name="T7" fmla="*/ 1932 h 3864"/>
                  <a:gd name="T8" fmla="*/ 1932 w 3864"/>
                  <a:gd name="T9" fmla="*/ 3864 h 3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4" h="3864">
                    <a:moveTo>
                      <a:pt x="1932" y="3864"/>
                    </a:moveTo>
                    <a:lnTo>
                      <a:pt x="0" y="1932"/>
                    </a:lnTo>
                    <a:lnTo>
                      <a:pt x="1932" y="0"/>
                    </a:lnTo>
                    <a:lnTo>
                      <a:pt x="3864" y="1932"/>
                    </a:lnTo>
                    <a:lnTo>
                      <a:pt x="1932" y="386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40000"/>
                  </a:prstClr>
                </a:outerShd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Image text">
                <a:extLst>
                  <a:ext uri="{FF2B5EF4-FFF2-40B4-BE49-F238E27FC236}">
                    <a16:creationId xmlns:a16="http://schemas.microsoft.com/office/drawing/2014/main" id="{C8BE6FE3-1C25-479F-8457-24CF64928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3733" y="2260374"/>
                <a:ext cx="1814349" cy="158279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effectLst/>
                    <a:latin typeface="Arial Narrow" panose="020B0606020202030204" pitchFamily="34" charset="0"/>
                  </a:rPr>
                  <a:t>Black Market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effectLst/>
                    <a:latin typeface="Arial Narrow" panose="020B0606020202030204" pitchFamily="34" charset="0"/>
                  </a:rPr>
                  <a:t>Products Most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effectLst/>
                    <a:latin typeface="Arial Narrow" panose="020B0606020202030204" pitchFamily="34" charset="0"/>
                  </a:rPr>
                  <a:t>Linked to EVALI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BBC565-09F2-4832-851C-902CF0336F4C}"/>
                </a:ext>
              </a:extLst>
            </p:cNvPr>
            <p:cNvSpPr txBox="1"/>
            <p:nvPr/>
          </p:nvSpPr>
          <p:spPr>
            <a:xfrm>
              <a:off x="1555058" y="3149551"/>
              <a:ext cx="11304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Dank</a:t>
              </a:r>
              <a:endParaRPr lang="en-US" sz="20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BBC565-09F2-4832-851C-902CF0336F4C}"/>
                </a:ext>
              </a:extLst>
            </p:cNvPr>
            <p:cNvSpPr txBox="1"/>
            <p:nvPr/>
          </p:nvSpPr>
          <p:spPr>
            <a:xfrm>
              <a:off x="7507849" y="6100772"/>
              <a:ext cx="1769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Smart Cart</a:t>
              </a:r>
              <a:endParaRPr lang="en-US" sz="2000" b="1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36098" cy="1135117"/>
          </a:xfrm>
        </p:spPr>
        <p:txBody>
          <a:bodyPr/>
          <a:lstStyle/>
          <a:p>
            <a:r>
              <a:rPr lang="en-US" b="1" dirty="0" smtClean="0"/>
              <a:t>WHY PARENTS SHOULD BE CONCERNED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619" y="1748804"/>
            <a:ext cx="10793085" cy="36152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Teens may have more difficulty stopping nicotine use because their developing brains become more conditioned to nicotine than adult brains.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Teens believe vaping is less harmful than smoking cigarettes.   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Teens like the flavors they are inhaling.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Studies show </a:t>
            </a:r>
            <a:r>
              <a:rPr lang="en-US" sz="2400" dirty="0" smtClean="0"/>
              <a:t>that teens who vape are much more likely to start smoking cigarettes.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Packaging is enticing and doesn’t convey risk.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JUUL rebranded to make vaping a cooler alternative to cigarettes.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534400" cy="1019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smtClean="0"/>
              <a:t>What is vaping</a:t>
            </a:r>
            <a:endParaRPr lang="en-US" sz="40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62886" y="1019503"/>
            <a:ext cx="9605417" cy="5009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It is the act of inhaling and exhaling the aerosol produced by an </a:t>
            </a:r>
            <a:r>
              <a:rPr lang="en-US" sz="2400" b="1" dirty="0" smtClean="0"/>
              <a:t>electronic</a:t>
            </a:r>
            <a:r>
              <a:rPr lang="en-US" sz="2400" dirty="0" smtClean="0"/>
              <a:t> vapor device when it heats the liquid ingredients.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E-cigarettes </a:t>
            </a:r>
            <a:r>
              <a:rPr lang="en-US" sz="2400" dirty="0"/>
              <a:t>are </a:t>
            </a:r>
            <a:r>
              <a:rPr lang="en-US" sz="2400" b="1" dirty="0"/>
              <a:t>battery-powered devices </a:t>
            </a:r>
            <a:r>
              <a:rPr lang="en-US" sz="2400" dirty="0"/>
              <a:t>that </a:t>
            </a:r>
            <a:r>
              <a:rPr lang="en-US" sz="2400" dirty="0" smtClean="0"/>
              <a:t>heat </a:t>
            </a:r>
            <a:r>
              <a:rPr lang="en-US" sz="2400" dirty="0"/>
              <a:t>flavored nicotine </a:t>
            </a:r>
            <a:r>
              <a:rPr lang="en-US" sz="2400" dirty="0" smtClean="0"/>
              <a:t>into </a:t>
            </a:r>
            <a:r>
              <a:rPr lang="en-US" sz="2400" dirty="0"/>
              <a:t>an inhalable aerosol.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E-cigarettes are often referred to as vaping.  JUUL is currently the most popular brand of vaping device for teens and young adults.   “JUULING” is the term used for e-cigs.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534400" cy="1148576"/>
          </a:xfrm>
        </p:spPr>
        <p:txBody>
          <a:bodyPr/>
          <a:lstStyle/>
          <a:p>
            <a:r>
              <a:rPr lang="en-US" b="1" dirty="0" smtClean="0"/>
              <a:t>What parents can do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191" y="1537283"/>
            <a:ext cx="10267568" cy="4292017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Parents </a:t>
            </a:r>
            <a:r>
              <a:rPr lang="en-US" sz="2400" dirty="0" smtClean="0"/>
              <a:t>can be healthy </a:t>
            </a:r>
            <a:r>
              <a:rPr lang="en-US" sz="2400" dirty="0"/>
              <a:t>role models and </a:t>
            </a:r>
            <a:r>
              <a:rPr lang="en-US" sz="2400" dirty="0" smtClean="0"/>
              <a:t>be </a:t>
            </a:r>
            <a:r>
              <a:rPr lang="en-US" sz="2400" dirty="0"/>
              <a:t>tobacco </a:t>
            </a:r>
            <a:r>
              <a:rPr lang="en-US" sz="2400" dirty="0" smtClean="0"/>
              <a:t>free</a:t>
            </a:r>
            <a:r>
              <a:rPr lang="en-US" dirty="0" smtClean="0"/>
              <a:t> </a:t>
            </a:r>
            <a:endParaRPr lang="en-US" dirty="0" smtClean="0"/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Encourage routines:  exercise, regular meals, healthy amounts of </a:t>
            </a:r>
            <a:r>
              <a:rPr lang="en-US" sz="2400" dirty="0" smtClean="0"/>
              <a:t>sleep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Be flexible and start </a:t>
            </a:r>
            <a:r>
              <a:rPr lang="en-US" sz="2400" dirty="0" smtClean="0"/>
              <a:t>new routines so teens feel less anxious and more productive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Assist </a:t>
            </a:r>
            <a:r>
              <a:rPr lang="en-US" sz="2400" dirty="0" smtClean="0"/>
              <a:t>teens in planning and goal </a:t>
            </a:r>
            <a:r>
              <a:rPr lang="en-US" sz="2400" dirty="0" smtClean="0"/>
              <a:t>setting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Be </a:t>
            </a:r>
            <a:r>
              <a:rPr lang="en-US" sz="2400" dirty="0" smtClean="0"/>
              <a:t>positive, ex</a:t>
            </a:r>
            <a:r>
              <a:rPr lang="en-US" sz="2400" dirty="0" smtClean="0"/>
              <a:t>:  I am really happy that  I have this time to spend with you.  Something I may not have had been able to do while working.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Connect with your teen via text messages.  Share files and helpful information.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0182501-1E26-8549-A8FD-2972F1AC7644}"/>
              </a:ext>
            </a:extLst>
          </p:cNvPr>
          <p:cNvSpPr txBox="1">
            <a:spLocks/>
          </p:cNvSpPr>
          <p:nvPr/>
        </p:nvSpPr>
        <p:spPr>
          <a:xfrm>
            <a:off x="-1" y="11430"/>
            <a:ext cx="11310739" cy="1060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tx1"/>
                </a:solidFill>
              </a:rPr>
              <a:t>HOW TO HELP YOUR TEENAGER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722" y="840827"/>
            <a:ext cx="95959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Try to establish a healthy and trusting </a:t>
            </a:r>
            <a:r>
              <a:rPr lang="en-US" sz="2400" dirty="0" smtClean="0"/>
              <a:t>relationship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Listen </a:t>
            </a:r>
            <a:r>
              <a:rPr lang="en-US" sz="2400" dirty="0" smtClean="0"/>
              <a:t>&amp; observe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Validate their feelings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Show trust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Connect &amp; encourage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Give praise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Help </a:t>
            </a:r>
            <a:r>
              <a:rPr lang="en-US" sz="2400" dirty="0"/>
              <a:t>your teen feel safe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Do things together – allow individual time with each child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Have  family meals as frequently as possible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Limit exposure to news media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773103" cy="945931"/>
          </a:xfrm>
        </p:spPr>
        <p:txBody>
          <a:bodyPr/>
          <a:lstStyle/>
          <a:p>
            <a:r>
              <a:rPr lang="en-US" b="1" dirty="0" smtClean="0"/>
              <a:t>Before you have the conversation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018" y="1587588"/>
            <a:ext cx="8534400" cy="3615267"/>
          </a:xfrm>
        </p:spPr>
        <p:txBody>
          <a:bodyPr/>
          <a:lstStyle/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Know the facts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Be patient and ready to listen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Set an example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" y="1"/>
            <a:ext cx="9906835" cy="1145627"/>
          </a:xfrm>
        </p:spPr>
        <p:txBody>
          <a:bodyPr/>
          <a:lstStyle/>
          <a:p>
            <a:r>
              <a:rPr lang="en-US" b="1" dirty="0" smtClean="0"/>
              <a:t>TIPS FOR COMMUNICATING TO YOUR TEEN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1257" y="1715814"/>
            <a:ext cx="6267212" cy="3615267"/>
          </a:xfrm>
        </p:spPr>
        <p:txBody>
          <a:bodyPr>
            <a:normAutofit/>
          </a:bodyPr>
          <a:lstStyle/>
          <a:p>
            <a:pPr marL="346075" indent="-346075">
              <a:buFont typeface="Wingdings" panose="05000000000000000000" pitchFamily="2" charset="2"/>
              <a:buChar char="Ø"/>
            </a:pPr>
            <a:r>
              <a:rPr lang="en-US" sz="2800" dirty="0" smtClean="0"/>
              <a:t>Be patient</a:t>
            </a:r>
          </a:p>
          <a:p>
            <a:pPr marL="346075" indent="-346075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6075" indent="-346075">
              <a:buFont typeface="Wingdings" panose="05000000000000000000" pitchFamily="2" charset="2"/>
              <a:buChar char="Ø"/>
            </a:pPr>
            <a:r>
              <a:rPr lang="en-US" sz="2800" dirty="0" smtClean="0"/>
              <a:t>Be open</a:t>
            </a:r>
          </a:p>
          <a:p>
            <a:pPr marL="346075" indent="-346075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6075" indent="-346075">
              <a:buFont typeface="Wingdings" panose="05000000000000000000" pitchFamily="2" charset="2"/>
              <a:buChar char="Ø"/>
            </a:pPr>
            <a:r>
              <a:rPr lang="en-US" sz="2800" dirty="0"/>
              <a:t>Be flexible</a:t>
            </a:r>
          </a:p>
          <a:p>
            <a:pPr marL="746125" indent="-746125"/>
            <a:endParaRPr lang="en-US" sz="3200" dirty="0"/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534400" cy="914400"/>
          </a:xfrm>
        </p:spPr>
        <p:txBody>
          <a:bodyPr/>
          <a:lstStyle/>
          <a:p>
            <a:r>
              <a:rPr lang="en-US" b="1" dirty="0" smtClean="0"/>
              <a:t>Know the Facts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208" y="1502980"/>
            <a:ext cx="10274453" cy="4473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E-cigarettes contain ingredients that are addictive and can harm different parts of the body.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E-cigarettes contain nicotine which can alter the brain and make cravings harder to ignore especially in the developing brain which is more vulnerable.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Nicotine interferes with executive functioning,  memory and concentration.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E-cigarettes contain tiny particles that stay in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lungs causing harm.  Exhaled vape exposes others to chemicals that are not safe to </a:t>
            </a:r>
            <a:r>
              <a:rPr lang="en-US" sz="2400" dirty="0" smtClean="0">
                <a:solidFill>
                  <a:schemeClr val="tx1"/>
                </a:solidFill>
              </a:rPr>
              <a:t>breathe. 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Nicotine use trains the developing brain to more easily become addicted and to experiment with other drugs.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60800" cy="763600"/>
          </a:xfrm>
        </p:spPr>
        <p:txBody>
          <a:bodyPr/>
          <a:lstStyle/>
          <a:p>
            <a:r>
              <a:rPr lang="en-US" b="1" dirty="0" smtClean="0"/>
              <a:t>Quitting Nicotine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470" y="1128926"/>
            <a:ext cx="10435819" cy="4555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Prepare for </a:t>
            </a:r>
            <a:r>
              <a:rPr lang="en-US" sz="2200" dirty="0" smtClean="0"/>
              <a:t>physical and psychological withdrawal such as irritability, insomnia, changes in appetite, difficulty concentrating.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Teens typically find it difficult to taper use in order to quit. 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Going “cold turkey” </a:t>
            </a:r>
            <a:r>
              <a:rPr lang="en-US" sz="2200" dirty="0"/>
              <a:t>is usually the best </a:t>
            </a:r>
            <a:r>
              <a:rPr lang="en-US" sz="2200" dirty="0" smtClean="0"/>
              <a:t>route but difficult.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The onset and duration of nicotine withdrawal varies.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Withdrawal effects are temporary but uncomfortable therefore some teens might benefit from nicotine gum, the patch, or another cessation product (a health care professional should be consulted).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If  a teen becomes agitated or aggressive contact his/her doctor or other health care professional. </a:t>
            </a:r>
            <a:r>
              <a:rPr lang="en-US" sz="2200" dirty="0"/>
              <a:t> 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99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051620"/>
          </a:xfrm>
        </p:spPr>
        <p:txBody>
          <a:bodyPr/>
          <a:lstStyle/>
          <a:p>
            <a:r>
              <a:rPr lang="en-US" b="1" dirty="0" smtClean="0"/>
              <a:t>CURRENT PREVENTION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88" y="2007527"/>
            <a:ext cx="10193995" cy="390591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Schools, coalitions</a:t>
            </a:r>
            <a:r>
              <a:rPr lang="en-US" sz="2200" dirty="0"/>
              <a:t> </a:t>
            </a:r>
            <a:r>
              <a:rPr lang="en-US" sz="2200" dirty="0" smtClean="0"/>
              <a:t>and others have been offering educational classes and assemblies,  classroom discussion, referring students for help.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Prevention is a lot easier than treatment. Student Assistance Services, shout out to Judy Mezey designed “Escape The Vape Room” a fun interactive game that provides facts about vaping. </a:t>
            </a:r>
          </a:p>
          <a:p>
            <a:pPr marL="284163" indent="-284163">
              <a:buFont typeface="Wingdings" panose="05000000000000000000" pitchFamily="2" charset="2"/>
              <a:buChar char="Ø"/>
            </a:pPr>
            <a:r>
              <a:rPr lang="en-US" sz="2200" dirty="0" smtClean="0"/>
              <a:t>“Hidden In Plain Sight” is a mock teenager’s bedroom set up with various vaping and drug related items to educate parents.</a:t>
            </a:r>
          </a:p>
          <a:p>
            <a:pPr marL="284163" indent="-284163">
              <a:buFont typeface="Wingdings" panose="05000000000000000000" pitchFamily="2" charset="2"/>
              <a:buChar char="Ø"/>
            </a:pPr>
            <a:r>
              <a:rPr lang="en-US" sz="2200" dirty="0" smtClean="0"/>
              <a:t>Peer education, support, and opportunities to be creative in educating peers provided by school and community clubs and groups can play an important role. </a:t>
            </a:r>
            <a:r>
              <a:rPr lang="en-US" sz="2200" dirty="0" smtClean="0"/>
              <a:t>   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Leadership programs such as Y2Y (Youth to Youth) </a:t>
            </a:r>
            <a:r>
              <a:rPr lang="en-US" sz="2200" dirty="0" smtClean="0"/>
              <a:t>and SADD </a:t>
            </a:r>
            <a:r>
              <a:rPr lang="en-US" sz="2200" dirty="0" smtClean="0"/>
              <a:t>(Students Against Destructive Decisions) clubs </a:t>
            </a:r>
            <a:r>
              <a:rPr lang="en-US" sz="2200" dirty="0" smtClean="0"/>
              <a:t>promote healthy alternatives to substance use.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9" y="14170"/>
            <a:ext cx="8596668" cy="1320800"/>
          </a:xfrm>
        </p:spPr>
        <p:txBody>
          <a:bodyPr/>
          <a:lstStyle/>
          <a:p>
            <a:r>
              <a:rPr lang="en-US" b="1" dirty="0"/>
              <a:t>Resources for Parents and Teens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73820" y="1346149"/>
            <a:ext cx="8596668" cy="48946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 smtClean="0"/>
              <a:t>Thisisquitting.com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 smtClean="0"/>
              <a:t>The </a:t>
            </a:r>
            <a:r>
              <a:rPr lang="en-US" sz="2200" b="1" dirty="0"/>
              <a:t>Teen Vaping Trend – What Parents Need to </a:t>
            </a:r>
            <a:r>
              <a:rPr lang="en-US" sz="2200" b="1" dirty="0" smtClean="0"/>
              <a:t>Know, </a:t>
            </a:r>
            <a:r>
              <a:rPr lang="en-US" sz="2200" u="sng" dirty="0" smtClean="0"/>
              <a:t>https</a:t>
            </a:r>
            <a:r>
              <a:rPr lang="en-US" sz="2200" u="sng" dirty="0"/>
              <a:t>:</a:t>
            </a:r>
            <a:r>
              <a:rPr lang="en-US" sz="2200" u="sng" dirty="0" smtClean="0"/>
              <a:t>//drugfree.org/parent-blog/the-teen-vaping-trend-what -parents-need-to=know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2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 smtClean="0"/>
              <a:t>How </a:t>
            </a:r>
            <a:r>
              <a:rPr lang="en-US" sz="2200" b="1" dirty="0"/>
              <a:t>to Talk With Your Kids About </a:t>
            </a:r>
            <a:r>
              <a:rPr lang="en-US" sz="2200" b="1" dirty="0" smtClean="0"/>
              <a:t>Vaping  </a:t>
            </a:r>
            <a:r>
              <a:rPr lang="en-US" sz="2200" u="sng" dirty="0" smtClean="0"/>
              <a:t>https://drugfree.org/parent-blog/how-blog/how-to-talk-with-your-kids-about-vaping-guide/the-teen-vaping-trend-what </a:t>
            </a:r>
            <a:r>
              <a:rPr lang="en-US" sz="2200" dirty="0" smtClean="0"/>
              <a:t>-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2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 smtClean="0"/>
              <a:t>The </a:t>
            </a:r>
            <a:r>
              <a:rPr lang="en-US" sz="2200" b="1" dirty="0"/>
              <a:t>Truth </a:t>
            </a:r>
            <a:r>
              <a:rPr lang="en-US" sz="2200" b="1" dirty="0" smtClean="0"/>
              <a:t>Initiative:therealcost.betobaccofree.hhs.gov</a:t>
            </a:r>
            <a:r>
              <a:rPr lang="en-US" sz="22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87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4096" y="1774747"/>
            <a:ext cx="87048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 smtClean="0">
                <a:latin typeface="Arial Narrow" panose="020B0606020202030204" pitchFamily="34" charset="0"/>
              </a:rPr>
              <a:t>The Vape Talk (</a:t>
            </a:r>
            <a:r>
              <a:rPr lang="en-US" sz="2400" dirty="0" smtClean="0">
                <a:latin typeface="Arial Narrow" panose="020B0606020202030204" pitchFamily="34" charset="0"/>
              </a:rPr>
              <a:t>Lung </a:t>
            </a:r>
            <a:r>
              <a:rPr lang="en-US" sz="2400" dirty="0">
                <a:latin typeface="Arial Narrow" panose="020B0606020202030204" pitchFamily="34" charset="0"/>
              </a:rPr>
              <a:t>Association)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 smtClean="0">
                <a:latin typeface="Arial Narrow" panose="020B0606020202030204" pitchFamily="34" charset="0"/>
              </a:rPr>
              <a:t>E-cigarettes and Youth: What Parents Need to Know </a:t>
            </a:r>
            <a:r>
              <a:rPr lang="en-US" sz="2400" dirty="0" smtClean="0">
                <a:latin typeface="Arial Narrow" panose="020B0606020202030204" pitchFamily="34" charset="0"/>
              </a:rPr>
              <a:t>(PDF</a:t>
            </a:r>
            <a:r>
              <a:rPr lang="en-US" sz="2400" dirty="0">
                <a:latin typeface="Arial Narrow" panose="020B0606020202030204" pitchFamily="34" charset="0"/>
              </a:rPr>
              <a:t>) (CDC)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 smtClean="0">
                <a:latin typeface="Arial Narrow" panose="020B0606020202030204" pitchFamily="34" charset="0"/>
              </a:rPr>
              <a:t>Talk with your teen about e-cigarettes: A tip sheet for parents </a:t>
            </a:r>
            <a:r>
              <a:rPr lang="en-US" sz="2400" dirty="0" smtClean="0">
                <a:latin typeface="Arial Narrow" panose="020B0606020202030204" pitchFamily="34" charset="0"/>
              </a:rPr>
              <a:t>(PDF)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     </a:t>
            </a:r>
            <a:r>
              <a:rPr lang="en-US" sz="2400" dirty="0">
                <a:latin typeface="Arial Narrow" panose="020B0606020202030204" pitchFamily="34" charset="0"/>
              </a:rPr>
              <a:t>(Surgeon General)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 smtClean="0">
                <a:latin typeface="Arial Narrow" panose="020B0606020202030204" pitchFamily="34" charset="0"/>
              </a:rPr>
              <a:t>Vaping: What You Need to Know and How to Talk With Your Kids </a:t>
            </a:r>
            <a:r>
              <a:rPr lang="en-US" sz="2400" dirty="0" smtClean="0">
                <a:latin typeface="Arial Narrow" panose="020B0606020202030204" pitchFamily="34" charset="0"/>
              </a:rPr>
              <a:t>(PDF</a:t>
            </a:r>
            <a:r>
              <a:rPr lang="en-US" sz="2400" dirty="0">
                <a:latin typeface="Arial Narrow" panose="020B0606020202030204" pitchFamily="34" charset="0"/>
              </a:rPr>
              <a:t>) (Partnership for Drug-Free Kids)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15E75D-3AEC-40E1-A73E-D2DE6753C1A7}"/>
              </a:ext>
            </a:extLst>
          </p:cNvPr>
          <p:cNvSpPr txBox="1">
            <a:spLocks/>
          </p:cNvSpPr>
          <p:nvPr/>
        </p:nvSpPr>
        <p:spPr>
          <a:xfrm>
            <a:off x="27025" y="21770"/>
            <a:ext cx="80610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 Narrow" panose="020B0606020202030204" pitchFamily="34" charset="0"/>
              </a:rPr>
              <a:t>Resources for Parents on Talking                                    to their Kids about Vaping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62" y="259405"/>
            <a:ext cx="9654172" cy="55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0811932" cy="6061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smtClean="0"/>
              <a:t>What are Vape Devices?</a:t>
            </a:r>
            <a:endParaRPr lang="en-US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4603" y="1205985"/>
            <a:ext cx="9579368" cy="2906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30238" indent="-346075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common names are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Hooka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ticks, Cig-Alike, E-Cig, ENDS, Vape Pen, </a:t>
            </a:r>
          </a:p>
          <a:p>
            <a:pPr marL="630238" lvl="1" indent="-346075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E-Hookah, Box Mod, Pen Mod, JUUL, etc. </a:t>
            </a:r>
          </a:p>
          <a:p>
            <a:pPr marL="630238" lvl="1" indent="-346075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Manufacturers have a range of designs and ingredients. </a:t>
            </a:r>
          </a:p>
          <a:p>
            <a:pPr marL="630238" indent="-346075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Originally developed as what was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mistakenly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to be a safer alternative to regular cigarettes and as a way to assist smokers in cutting down/quitting</a:t>
            </a:r>
          </a:p>
          <a:p>
            <a:pPr marL="630238" indent="-346075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3867061"/>
            <a:ext cx="11765466" cy="2773233"/>
            <a:chOff x="21378" y="3512981"/>
            <a:chExt cx="11765466" cy="2773233"/>
          </a:xfrm>
        </p:grpSpPr>
        <p:graphicFrame>
          <p:nvGraphicFramePr>
            <p:cNvPr id="10" name="Image 1">
              <a:extLst>
                <a:ext uri="{FF2B5EF4-FFF2-40B4-BE49-F238E27FC236}">
                  <a16:creationId xmlns:a16="http://schemas.microsoft.com/office/drawing/2014/main" id="{05FB7E4F-068C-4334-9DB6-3E63FBA1DA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74575133"/>
                </p:ext>
              </p:extLst>
            </p:nvPr>
          </p:nvGraphicFramePr>
          <p:xfrm>
            <a:off x="21378" y="4004442"/>
            <a:ext cx="2292445" cy="18334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1" name="Image 1">
              <a:extLst>
                <a:ext uri="{FF2B5EF4-FFF2-40B4-BE49-F238E27FC236}">
                  <a16:creationId xmlns:a16="http://schemas.microsoft.com/office/drawing/2014/main" id="{7F17AA2C-B1D6-4DC7-84CC-B2E7270A36C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95992541"/>
                </p:ext>
              </p:extLst>
            </p:nvPr>
          </p:nvGraphicFramePr>
          <p:xfrm>
            <a:off x="2547193" y="3512981"/>
            <a:ext cx="1877986" cy="24130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6B48ED-2402-47D3-BAC0-F5CD39412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3" t="12142" r="20526" b="3315"/>
            <a:stretch/>
          </p:blipFill>
          <p:spPr>
            <a:xfrm>
              <a:off x="4669253" y="3935751"/>
              <a:ext cx="1475777" cy="190483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4291F9-57E7-4B14-9047-CAC5DD80E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r="50000" b="10761"/>
            <a:stretch/>
          </p:blipFill>
          <p:spPr>
            <a:xfrm>
              <a:off x="6087806" y="3935980"/>
              <a:ext cx="795178" cy="191111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FBBA8B9-C883-43BD-9983-46A74EE3C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353" y="4004442"/>
              <a:ext cx="1907164" cy="183346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B3556B-90C0-45D7-8DFA-E78E695793F7}"/>
                </a:ext>
              </a:extLst>
            </p:cNvPr>
            <p:cNvSpPr txBox="1"/>
            <p:nvPr/>
          </p:nvSpPr>
          <p:spPr>
            <a:xfrm>
              <a:off x="171839" y="6017328"/>
              <a:ext cx="2244050" cy="268886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pPr algn="ctr"/>
              <a:r>
                <a:rPr lang="en-US" sz="1400" b="1" dirty="0"/>
                <a:t>traditional cigarette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18372" y="5947664"/>
              <a:ext cx="206461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Mods</a:t>
              </a:r>
              <a:r>
                <a:rPr lang="en-US" sz="1300" b="1" dirty="0"/>
                <a:t> </a:t>
              </a:r>
              <a:r>
                <a:rPr lang="en-US" sz="1300" b="1" dirty="0" smtClean="0"/>
                <a:t>and </a:t>
              </a:r>
              <a:r>
                <a:rPr lang="en-US" sz="1300" b="1" dirty="0"/>
                <a:t>tank systems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91722" y="5973683"/>
              <a:ext cx="21719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/>
                <a:t>pod-based technology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05678" y="5984685"/>
              <a:ext cx="2313455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00" b="1" dirty="0"/>
                <a:t>Pen-like refillable devices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837556" y="5926004"/>
              <a:ext cx="1696246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Disposables </a:t>
              </a:r>
              <a:endParaRPr lang="en-US" sz="1300" b="1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600198" y="3960795"/>
              <a:ext cx="2186646" cy="1874402"/>
              <a:chOff x="9600198" y="3960795"/>
              <a:chExt cx="2186646" cy="187440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10" t="19452" r="12348"/>
              <a:stretch/>
            </p:blipFill>
            <p:spPr>
              <a:xfrm>
                <a:off x="9600198" y="3960795"/>
                <a:ext cx="688251" cy="187073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8450" y="3962204"/>
                <a:ext cx="1498394" cy="18729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907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6821"/>
            <a:ext cx="8596668" cy="7987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smtClean="0"/>
              <a:t>More About the JUUL</a:t>
            </a:r>
            <a:endParaRPr lang="en-US" sz="4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86854" y="1893816"/>
            <a:ext cx="8596668" cy="3387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chemeClr val="tx1"/>
                </a:solidFill>
              </a:rPr>
              <a:t>ALL JUUL products contain nicotine </a:t>
            </a:r>
            <a:r>
              <a:rPr lang="en-US" sz="2400" dirty="0" smtClean="0">
                <a:solidFill>
                  <a:schemeClr val="tx1"/>
                </a:solidFill>
              </a:rPr>
              <a:t>– many teens do not know that vaping has nicotine in it.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The nicotine in </a:t>
            </a:r>
            <a:r>
              <a:rPr lang="en-US" sz="2400" b="1" dirty="0" smtClean="0">
                <a:solidFill>
                  <a:schemeClr val="tx1"/>
                </a:solidFill>
              </a:rPr>
              <a:t>JUUL</a:t>
            </a:r>
            <a:r>
              <a:rPr lang="en-US" sz="2400" dirty="0" smtClean="0">
                <a:solidFill>
                  <a:schemeClr val="tx1"/>
                </a:solidFill>
              </a:rPr>
              <a:t> is a form of nicotine that is especially easily absorbed (</a:t>
            </a:r>
            <a:r>
              <a:rPr lang="en-US" sz="2400" b="1" u="sng" dirty="0" smtClean="0">
                <a:solidFill>
                  <a:schemeClr val="tx1"/>
                </a:solidFill>
              </a:rPr>
              <a:t>nicotine salt</a:t>
            </a:r>
            <a:r>
              <a:rPr lang="en-US" sz="2400" dirty="0" smtClean="0">
                <a:solidFill>
                  <a:schemeClr val="tx1"/>
                </a:solidFill>
              </a:rPr>
              <a:t>) making it even more potent than other vape devices.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Many teens do not consider Juuling vaping.  They use the term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JUULing</a:t>
            </a:r>
            <a:r>
              <a:rPr lang="en-US" sz="2400" b="1" u="sng" dirty="0" smtClean="0">
                <a:solidFill>
                  <a:schemeClr val="tx1"/>
                </a:solidFill>
              </a:rPr>
              <a:t> as a verb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JUUL’s</a:t>
            </a:r>
            <a:r>
              <a:rPr lang="en-US" sz="2400" dirty="0" smtClean="0">
                <a:solidFill>
                  <a:schemeClr val="tx1"/>
                </a:solidFill>
              </a:rPr>
              <a:t> are sold at many </a:t>
            </a:r>
            <a:r>
              <a:rPr lang="en-US" sz="2400" b="1" u="sng" dirty="0" smtClean="0">
                <a:solidFill>
                  <a:schemeClr val="tx1"/>
                </a:solidFill>
              </a:rPr>
              <a:t>local gas stations and mini markets.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JUUL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pods can be </a:t>
            </a:r>
            <a:r>
              <a:rPr lang="en-US" sz="2400" b="1" u="sng" dirty="0" smtClean="0">
                <a:solidFill>
                  <a:schemeClr val="tx1"/>
                </a:solidFill>
              </a:rPr>
              <a:t>hacked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to add other liquids/drugs including THC the active ingredient in marijuana.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522" y="1"/>
            <a:ext cx="3008478" cy="20074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93" y="0"/>
            <a:ext cx="10663989" cy="927100"/>
          </a:xfrm>
        </p:spPr>
        <p:txBody>
          <a:bodyPr>
            <a:normAutofit/>
          </a:bodyPr>
          <a:lstStyle/>
          <a:p>
            <a:r>
              <a:rPr lang="en-US" sz="4000" b="1" dirty="0"/>
              <a:t>Health Issues – Vaping Nicotine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5427" y="1704865"/>
            <a:ext cx="9653483" cy="476495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Nicotine is a powerful stimulant that is very </a:t>
            </a:r>
            <a:r>
              <a:rPr lang="en-US" sz="2400" b="1" u="sng" dirty="0">
                <a:latin typeface="Century Gothic" panose="020B0502020202020204" pitchFamily="34" charset="0"/>
              </a:rPr>
              <a:t>highly addictive</a:t>
            </a:r>
          </a:p>
          <a:p>
            <a:pPr marL="284163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(</a:t>
            </a:r>
            <a:r>
              <a:rPr lang="en-US" sz="2400" dirty="0">
                <a:latin typeface="Century Gothic" panose="020B0502020202020204" pitchFamily="34" charset="0"/>
              </a:rPr>
              <a:t>US Surgeon General</a:t>
            </a:r>
            <a:r>
              <a:rPr lang="en-US" sz="2400" dirty="0" smtClean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Century Gothic" panose="020B0502020202020204" pitchFamily="34" charset="0"/>
            </a:endParaRPr>
          </a:p>
          <a:p>
            <a:pPr lv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Nicotine use in teens </a:t>
            </a:r>
            <a:r>
              <a:rPr lang="en-US" sz="2400" b="1" u="sng" dirty="0">
                <a:latin typeface="Century Gothic" panose="020B0502020202020204" pitchFamily="34" charset="0"/>
              </a:rPr>
              <a:t>disrupts executive functioning </a:t>
            </a:r>
            <a:r>
              <a:rPr lang="en-US" sz="2400" dirty="0">
                <a:latin typeface="Century Gothic" panose="020B0502020202020204" pitchFamily="34" charset="0"/>
              </a:rPr>
              <a:t>and can prime the brain for </a:t>
            </a:r>
            <a:r>
              <a:rPr lang="en-US" sz="2400" b="1" u="sng" dirty="0">
                <a:latin typeface="Century Gothic" panose="020B0502020202020204" pitchFamily="34" charset="0"/>
              </a:rPr>
              <a:t>other addictions </a:t>
            </a:r>
            <a:r>
              <a:rPr lang="en-US" sz="2400" dirty="0">
                <a:latin typeface="Century Gothic" panose="020B0502020202020204" pitchFamily="34" charset="0"/>
              </a:rPr>
              <a:t>(National Institute on Drug Abuse) 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lv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The nicotine strengths in vape products can be so strong they can cause </a:t>
            </a:r>
            <a:r>
              <a:rPr lang="en-US" sz="2400" b="1" dirty="0">
                <a:latin typeface="Century Gothic" panose="020B0502020202020204" pitchFamily="34" charset="0"/>
              </a:rPr>
              <a:t>nicotine overdose </a:t>
            </a:r>
            <a:r>
              <a:rPr lang="en-US" sz="2400" dirty="0">
                <a:latin typeface="Century Gothic" panose="020B0502020202020204" pitchFamily="34" charset="0"/>
              </a:rPr>
              <a:t>in youth (US </a:t>
            </a:r>
            <a:r>
              <a:rPr lang="en-US" sz="2400" dirty="0" smtClean="0">
                <a:latin typeface="Century Gothic" panose="020B0502020202020204" pitchFamily="34" charset="0"/>
              </a:rPr>
              <a:t>Dept. </a:t>
            </a:r>
            <a:r>
              <a:rPr lang="en-US" sz="2400" dirty="0">
                <a:latin typeface="Century Gothic" panose="020B0502020202020204" pitchFamily="34" charset="0"/>
              </a:rPr>
              <a:t>of Health and Human Services</a:t>
            </a:r>
            <a:r>
              <a:rPr lang="en-US" sz="2400" dirty="0" smtClean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Century Gothic" panose="020B0502020202020204" pitchFamily="34" charset="0"/>
            </a:endParaRPr>
          </a:p>
          <a:p>
            <a:pPr lv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Nicotine </a:t>
            </a:r>
            <a:r>
              <a:rPr lang="en-US" sz="2400" b="1" u="sng" dirty="0">
                <a:latin typeface="Century Gothic" panose="020B0502020202020204" pitchFamily="34" charset="0"/>
              </a:rPr>
              <a:t>inflames lung tissue </a:t>
            </a:r>
            <a:r>
              <a:rPr lang="en-US" sz="2400" dirty="0">
                <a:latin typeface="Century Gothic" panose="020B0502020202020204" pitchFamily="34" charset="0"/>
              </a:rPr>
              <a:t>and reduces it’s ability to act as a barrier to foreign substances. (Irina Petrache, MD, lung specialist at Indiana University in Indianapolis)</a:t>
            </a:r>
          </a:p>
          <a:p>
            <a:pPr lv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"/>
            <a:ext cx="10772775" cy="1286538"/>
          </a:xfrm>
        </p:spPr>
        <p:txBody>
          <a:bodyPr>
            <a:noAutofit/>
          </a:bodyPr>
          <a:lstStyle/>
          <a:p>
            <a:r>
              <a:rPr lang="en-US" sz="4000" b="1" dirty="0"/>
              <a:t>Health Issues with Vape Pens: </a:t>
            </a:r>
            <a:br>
              <a:rPr lang="en-US" sz="4000" b="1" dirty="0"/>
            </a:br>
            <a:r>
              <a:rPr lang="en-US" sz="4000" b="1" dirty="0"/>
              <a:t>Even without Nicotine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1365" y="1482819"/>
            <a:ext cx="9750043" cy="5064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u="sng" dirty="0">
                <a:latin typeface="Trebuchet MS" panose="020B0603020202020204" pitchFamily="34" charset="0"/>
              </a:rPr>
              <a:t>Lipid pneumonia </a:t>
            </a:r>
            <a:r>
              <a:rPr lang="en-US" sz="1800" dirty="0">
                <a:latin typeface="Trebuchet MS" panose="020B0603020202020204" pitchFamily="34" charset="0"/>
              </a:rPr>
              <a:t>is caused when lipids (which are, essentially, fatty acids) enter the lungs, causing the </a:t>
            </a:r>
            <a:r>
              <a:rPr lang="en-US" sz="1800" b="1" dirty="0">
                <a:latin typeface="Trebuchet MS" panose="020B0603020202020204" pitchFamily="34" charset="0"/>
              </a:rPr>
              <a:t>lungs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b="1" u="sng" dirty="0">
                <a:latin typeface="Trebuchet MS" panose="020B0603020202020204" pitchFamily="34" charset="0"/>
              </a:rPr>
              <a:t>to become inflamed</a:t>
            </a:r>
            <a:r>
              <a:rPr lang="en-US" sz="1800" dirty="0">
                <a:latin typeface="Trebuchet MS" panose="020B0603020202020204" pitchFamily="34" charset="0"/>
              </a:rPr>
              <a:t>. Some products in vapes </a:t>
            </a:r>
            <a:r>
              <a:rPr lang="en-US" sz="1800" dirty="0" smtClean="0">
                <a:latin typeface="Trebuchet MS" panose="020B0603020202020204" pitchFamily="34" charset="0"/>
              </a:rPr>
              <a:t>contain</a:t>
            </a:r>
            <a:r>
              <a:rPr lang="en-US" sz="1800" u="sng" dirty="0" smtClean="0">
                <a:latin typeface="Trebuchet MS" panose="020B0603020202020204" pitchFamily="34" charset="0"/>
              </a:rPr>
              <a:t> </a:t>
            </a:r>
            <a:r>
              <a:rPr lang="en-US" sz="1800" b="1" u="sng" dirty="0" smtClean="0">
                <a:latin typeface="Trebuchet MS" panose="020B0603020202020204" pitchFamily="34" charset="0"/>
              </a:rPr>
              <a:t>vegetable glycerin, propylene glycol and vitamin </a:t>
            </a:r>
            <a:r>
              <a:rPr lang="en-US" sz="1800" b="1" u="sng" dirty="0">
                <a:latin typeface="Trebuchet MS" panose="020B0603020202020204" pitchFamily="34" charset="0"/>
              </a:rPr>
              <a:t>e</a:t>
            </a:r>
            <a:r>
              <a:rPr lang="en-US" sz="1800" b="1" u="sng" dirty="0" smtClean="0">
                <a:latin typeface="Trebuchet MS" panose="020B0603020202020204" pitchFamily="34" charset="0"/>
              </a:rPr>
              <a:t> acetate;</a:t>
            </a:r>
            <a:r>
              <a:rPr lang="en-US" sz="1800" u="sng" dirty="0" smtClean="0">
                <a:latin typeface="Trebuchet MS" panose="020B0603020202020204" pitchFamily="34" charset="0"/>
              </a:rPr>
              <a:t> </a:t>
            </a:r>
            <a:r>
              <a:rPr lang="en-US" sz="1800" dirty="0" smtClean="0">
                <a:latin typeface="Trebuchet MS" panose="020B0603020202020204" pitchFamily="34" charset="0"/>
              </a:rPr>
              <a:t>these are </a:t>
            </a:r>
            <a:r>
              <a:rPr lang="en-US" sz="1800" b="1" dirty="0">
                <a:latin typeface="Trebuchet MS" panose="020B0603020202020204" pitchFamily="34" charset="0"/>
              </a:rPr>
              <a:t>fatty acids</a:t>
            </a:r>
            <a:r>
              <a:rPr lang="en-US" sz="1800" dirty="0">
                <a:latin typeface="Trebuchet MS" panose="020B0603020202020204" pitchFamily="34" charset="0"/>
              </a:rPr>
              <a:t>. (health.com)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rebuchet MS" panose="020B0603020202020204" pitchFamily="34" charset="0"/>
              </a:rPr>
              <a:t>Vaping (even second hand vape exposure) is associated with </a:t>
            </a:r>
            <a:r>
              <a:rPr lang="en-US" sz="1800" b="1" dirty="0">
                <a:latin typeface="Trebuchet MS" panose="020B0603020202020204" pitchFamily="34" charset="0"/>
              </a:rPr>
              <a:t>bronchitis and asthma </a:t>
            </a:r>
            <a:r>
              <a:rPr lang="en-US" sz="1800" dirty="0">
                <a:latin typeface="Trebuchet MS" panose="020B0603020202020204" pitchFamily="34" charset="0"/>
              </a:rPr>
              <a:t>(</a:t>
            </a:r>
            <a:r>
              <a:rPr lang="en-US" sz="1800" i="1" dirty="0">
                <a:latin typeface="Trebuchet MS" panose="020B0603020202020204" pitchFamily="34" charset="0"/>
              </a:rPr>
              <a:t>American Journal of Respiratory and Critical Care Medicine)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i="1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rebuchet MS" panose="020B0603020202020204" pitchFamily="34" charset="0"/>
              </a:rPr>
              <a:t>Youth who vape are </a:t>
            </a:r>
            <a:r>
              <a:rPr lang="en-US" sz="1800" b="1" u="sng" dirty="0">
                <a:latin typeface="Trebuchet MS" panose="020B0603020202020204" pitchFamily="34" charset="0"/>
              </a:rPr>
              <a:t>7X more likely to smoke cigarettes</a:t>
            </a:r>
            <a:r>
              <a:rPr lang="en-US" sz="1800" u="sng" dirty="0">
                <a:latin typeface="Trebuchet MS" panose="020B0603020202020204" pitchFamily="34" charset="0"/>
              </a:rPr>
              <a:t> (JAMA Pediatrics)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latin typeface="Trebuchet MS" panose="020B0603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rebuchet MS" panose="020B0603020202020204" pitchFamily="34" charset="0"/>
              </a:rPr>
              <a:t>The aerosol in the vape cloud contains </a:t>
            </a:r>
            <a:r>
              <a:rPr lang="en-US" sz="1800" b="1" u="sng" dirty="0">
                <a:latin typeface="Trebuchet MS" panose="020B0603020202020204" pitchFamily="34" charset="0"/>
              </a:rPr>
              <a:t>cancer causing chemicals</a:t>
            </a:r>
            <a:r>
              <a:rPr lang="en-US" sz="1800" b="1" dirty="0">
                <a:latin typeface="Trebuchet MS" panose="020B0603020202020204" pitchFamily="34" charset="0"/>
              </a:rPr>
              <a:t> </a:t>
            </a:r>
            <a:r>
              <a:rPr lang="en-US" sz="1800" dirty="0">
                <a:latin typeface="Trebuchet MS" panose="020B0603020202020204" pitchFamily="34" charset="0"/>
              </a:rPr>
              <a:t>such as benzene and chromium. </a:t>
            </a:r>
            <a:r>
              <a:rPr lang="en-US" sz="1800" i="1" dirty="0">
                <a:latin typeface="Trebuchet MS" panose="020B0603020202020204" pitchFamily="34" charset="0"/>
              </a:rPr>
              <a:t>(New England Journal of Medicine)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i="1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rebuchet MS" panose="020B0603020202020204" pitchFamily="34" charset="0"/>
              </a:rPr>
              <a:t>Vaping is associated with </a:t>
            </a:r>
            <a:r>
              <a:rPr lang="en-US" sz="1800" b="1" u="sng" dirty="0">
                <a:latin typeface="Trebuchet MS" panose="020B0603020202020204" pitchFamily="34" charset="0"/>
              </a:rPr>
              <a:t>gum disease, tooth loss, bad breath </a:t>
            </a:r>
            <a:endParaRPr lang="en-US" sz="1800" b="1" u="sng" dirty="0" smtClean="0">
              <a:latin typeface="Trebuchet MS" panose="020B0603020202020204" pitchFamily="34" charset="0"/>
            </a:endParaRPr>
          </a:p>
          <a:p>
            <a:pPr marL="28416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Trebuchet MS" panose="020B0603020202020204" pitchFamily="34" charset="0"/>
              </a:rPr>
              <a:t>(</a:t>
            </a:r>
            <a:r>
              <a:rPr lang="en-US" sz="1800" dirty="0">
                <a:latin typeface="Trebuchet MS" panose="020B0603020202020204" pitchFamily="34" charset="0"/>
              </a:rPr>
              <a:t>Perio-implant Advisory)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rebuchet MS" panose="020B0603020202020204" pitchFamily="34" charset="0"/>
              </a:rPr>
              <a:t> </a:t>
            </a:r>
          </a:p>
          <a:p>
            <a:pPr marL="27432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rebuchet MS" panose="020B0603020202020204" pitchFamily="34" charset="0"/>
              </a:rPr>
              <a:t>Many vaping devices  may be contaminated with harmful </a:t>
            </a:r>
            <a:r>
              <a:rPr lang="en-US" sz="1800" b="1" u="sng" dirty="0">
                <a:latin typeface="Trebuchet MS" panose="020B0603020202020204" pitchFamily="34" charset="0"/>
              </a:rPr>
              <a:t>bacterial and fungal toxins </a:t>
            </a:r>
            <a:r>
              <a:rPr lang="en-US" sz="1800" dirty="0">
                <a:latin typeface="Trebuchet MS" panose="020B0603020202020204" pitchFamily="34" charset="0"/>
              </a:rPr>
              <a:t>(Harvard University</a:t>
            </a:r>
            <a:r>
              <a:rPr lang="en-US" sz="1800" dirty="0" smtClean="0">
                <a:latin typeface="Trebuchet MS" panose="020B0603020202020204" pitchFamily="34" charset="0"/>
              </a:rPr>
              <a:t>)</a:t>
            </a:r>
            <a:endParaRPr lang="en-US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238" y="4518863"/>
            <a:ext cx="3017869" cy="1398461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1200" b="1" dirty="0"/>
              <a:t>Up to 800+ Puffs per disposable, approximately equivalent to 2 pack of cigarettes (40 cigarettes</a:t>
            </a:r>
            <a:r>
              <a:rPr lang="en-US" sz="1200" b="1" dirty="0" smtClean="0"/>
              <a:t>) $17.95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2" y="955684"/>
            <a:ext cx="3708188" cy="46352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069" y="1856684"/>
            <a:ext cx="5276193" cy="249299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1"/>
            <a:r>
              <a:rPr lang="en-US" sz="2600" b="1" dirty="0">
                <a:solidFill>
                  <a:schemeClr val="bg2">
                    <a:lumMod val="75000"/>
                  </a:schemeClr>
                </a:solidFill>
              </a:rPr>
              <a:t>Puff Barr’s have become popular due to being disposable, sleek and because the flavor ban loophole allows for </a:t>
            </a:r>
            <a:r>
              <a:rPr lang="en-US" sz="2600" b="1" dirty="0" smtClean="0">
                <a:solidFill>
                  <a:schemeClr val="bg2">
                    <a:lumMod val="75000"/>
                  </a:schemeClr>
                </a:solidFill>
              </a:rPr>
              <a:t>these devices to have flavoring.</a:t>
            </a: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824" y="72390"/>
            <a:ext cx="8596668" cy="7505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smtClean="0"/>
              <a:t>PUFF BAR DISPOSABLES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4" y="72390"/>
            <a:ext cx="8596668" cy="750570"/>
          </a:xfrm>
        </p:spPr>
        <p:txBody>
          <a:bodyPr/>
          <a:lstStyle/>
          <a:p>
            <a:r>
              <a:rPr lang="en-US" b="1" dirty="0" smtClean="0"/>
              <a:t>PUFF BAR DISPOSABLES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" y="3735998"/>
            <a:ext cx="2763096" cy="27630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79" y="31287"/>
            <a:ext cx="3226863" cy="3226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19" y="3411101"/>
            <a:ext cx="3086276" cy="3086276"/>
          </a:xfrm>
          <a:prstGeom prst="rect">
            <a:avLst/>
          </a:prstGeom>
        </p:spPr>
      </p:pic>
      <p:pic>
        <p:nvPicPr>
          <p:cNvPr id="8" name="Picture 2" descr="Strawberry Puff Bar Disposable Vape Review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9" y="922343"/>
            <a:ext cx="3928093" cy="23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36" y="3744365"/>
            <a:ext cx="1630492" cy="2450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43" y="-15615"/>
            <a:ext cx="2036811" cy="15256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63348" y="3852859"/>
            <a:ext cx="26060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Work Sans"/>
              </a:rPr>
              <a:t>The PUFF BAR makes vaping a breeze. With over 20 flavors and 200-300 puffs, just open it, use it, and throw it away when done.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0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1780</TotalTime>
  <Words>1660</Words>
  <Application>Microsoft Office PowerPoint</Application>
  <PresentationFormat>Widescreen</PresentationFormat>
  <Paragraphs>242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Century Gothic</vt:lpstr>
      <vt:lpstr>Trebuchet MS</vt:lpstr>
      <vt:lpstr>Tw Cen MT</vt:lpstr>
      <vt:lpstr>Wingdings</vt:lpstr>
      <vt:lpstr>Wingdings 3</vt:lpstr>
      <vt:lpstr>Work Sans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Issues – Vaping Nicotine</vt:lpstr>
      <vt:lpstr>Health Issues with Vape Pens:  Even without Nicotine</vt:lpstr>
      <vt:lpstr>Up to 800+ Puffs per disposable, approximately equivalent to 2 pack of cigarettes (40 cigarettes) $17.95</vt:lpstr>
      <vt:lpstr>PUFF BAR DISPOSABLES</vt:lpstr>
      <vt:lpstr>PowerPoint Presentation</vt:lpstr>
      <vt:lpstr>PowerPoint Presentation</vt:lpstr>
      <vt:lpstr>PowerPoint Presentation</vt:lpstr>
      <vt:lpstr>PowerPoint Presentation</vt:lpstr>
      <vt:lpstr> 2,807 Vaping Related Lung Injury Cases In All  50 States, 2 US Territories</vt:lpstr>
      <vt:lpstr>MONITORING THE FUTURE - 2019 </vt:lpstr>
      <vt:lpstr>Social Media &amp; Marketing</vt:lpstr>
      <vt:lpstr>Are e-cigarettes less harmful than cigarettes?</vt:lpstr>
      <vt:lpstr>PowerPoint Presentation</vt:lpstr>
      <vt:lpstr>WHY PARENTS SHOULD BE CONCERNED</vt:lpstr>
      <vt:lpstr>What parents can do</vt:lpstr>
      <vt:lpstr>PowerPoint Presentation</vt:lpstr>
      <vt:lpstr>Before you have the conversation</vt:lpstr>
      <vt:lpstr>TIPS FOR COMMUNICATING TO YOUR TEEN</vt:lpstr>
      <vt:lpstr>Know the Facts</vt:lpstr>
      <vt:lpstr>Quitting Nicotine</vt:lpstr>
      <vt:lpstr>CURRENT PREVENTION STRATEGIES</vt:lpstr>
      <vt:lpstr>Resources for Parents and Teens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Teens &amp; vaping</dc:title>
  <dc:creator>Kathy Cody</dc:creator>
  <cp:lastModifiedBy>Kathy Cody</cp:lastModifiedBy>
  <cp:revision>126</cp:revision>
  <cp:lastPrinted>2020-06-17T16:15:45Z</cp:lastPrinted>
  <dcterms:created xsi:type="dcterms:W3CDTF">2020-06-12T16:21:58Z</dcterms:created>
  <dcterms:modified xsi:type="dcterms:W3CDTF">2020-06-17T16:47:23Z</dcterms:modified>
</cp:coreProperties>
</file>