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7" r:id="rId2"/>
    <p:sldId id="275" r:id="rId3"/>
    <p:sldId id="287" r:id="rId4"/>
    <p:sldId id="276" r:id="rId5"/>
    <p:sldId id="277" r:id="rId6"/>
    <p:sldId id="278" r:id="rId7"/>
    <p:sldId id="279" r:id="rId8"/>
    <p:sldId id="280" r:id="rId9"/>
    <p:sldId id="281" r:id="rId10"/>
    <p:sldId id="282" r:id="rId11"/>
    <p:sldId id="283" r:id="rId12"/>
    <p:sldId id="285" r:id="rId13"/>
    <p:sldId id="286" r:id="rId14"/>
    <p:sldId id="284" r:id="rId15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1008">
          <p15:clr>
            <a:srgbClr val="A4A3A4"/>
          </p15:clr>
        </p15:guide>
        <p15:guide id="3" orient="horz" pos="3792">
          <p15:clr>
            <a:srgbClr val="A4A3A4"/>
          </p15:clr>
        </p15:guide>
        <p15:guide id="4" orient="horz" pos="1152">
          <p15:clr>
            <a:srgbClr val="A4A3A4"/>
          </p15:clr>
        </p15:guide>
        <p15:guide id="5" orient="horz" pos="3360">
          <p15:clr>
            <a:srgbClr val="A4A3A4"/>
          </p15:clr>
        </p15:guide>
        <p15:guide id="6" orient="horz" pos="3072">
          <p15:clr>
            <a:srgbClr val="A4A3A4"/>
          </p15:clr>
        </p15:guide>
        <p15:guide id="7" orient="horz" pos="864">
          <p15:clr>
            <a:srgbClr val="A4A3A4"/>
          </p15:clr>
        </p15:guide>
        <p15:guide id="8" orient="horz" pos="528">
          <p15:clr>
            <a:srgbClr val="A4A3A4"/>
          </p15:clr>
        </p15:guide>
        <p15:guide id="9" orient="horz" pos="2784">
          <p15:clr>
            <a:srgbClr val="A4A3A4"/>
          </p15:clr>
        </p15:guide>
        <p15:guide id="10" pos="3839">
          <p15:clr>
            <a:srgbClr val="A4A3A4"/>
          </p15:clr>
        </p15:guide>
        <p15:guide id="11" pos="959">
          <p15:clr>
            <a:srgbClr val="A4A3A4"/>
          </p15:clr>
        </p15:guide>
        <p15:guide id="12" pos="7007">
          <p15:clr>
            <a:srgbClr val="A4A3A4"/>
          </p15:clr>
        </p15:guide>
        <p15:guide id="13" pos="6719">
          <p15:clr>
            <a:srgbClr val="A4A3A4"/>
          </p15:clr>
        </p15:guide>
        <p15:guide id="14" pos="6143">
          <p15:clr>
            <a:srgbClr val="A4A3A4"/>
          </p15:clr>
        </p15:guide>
        <p15:guide id="15" pos="3983">
          <p15:clr>
            <a:srgbClr val="A4A3A4"/>
          </p15:clr>
        </p15:guide>
        <p15:guide id="16" pos="527">
          <p15:clr>
            <a:srgbClr val="A4A3A4"/>
          </p15:clr>
        </p15:guide>
        <p15:guide id="17" pos="715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34367D1-C21A-E9B4-B6B6-131DC18D3DAC}" v="2765" dt="2020-06-07T15:25:30.556"/>
    <p1510:client id="{0458D73A-0617-452D-AA7E-90B75C96D57C}" v="1835" dt="2020-06-06T23:03:51.358"/>
    <p1510:client id="{149ED147-A32F-C927-DD12-996C2EA32BA4}" v="1" dt="2020-06-08T19:57:25.644"/>
    <p1510:client id="{5C7F3C79-4BF9-B0B9-752C-43C97F162943}" v="122" dt="2020-06-08T00:02:46.937"/>
    <p1510:client id="{69953ED0-9079-0E8C-29B2-10E2A6F4CD29}" v="9" dt="2020-06-09T14:13:17.999"/>
    <p1510:client id="{F5F29696-F33C-8E64-DB8C-11497B303C48}" v="227" dt="2020-06-08T23:09:12.67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115" d="100"/>
          <a:sy n="115" d="100"/>
        </p:scale>
        <p:origin x="396" y="114"/>
      </p:cViewPr>
      <p:guideLst>
        <p:guide orient="horz" pos="2160"/>
        <p:guide orient="horz" pos="1008"/>
        <p:guide orient="horz" pos="3792"/>
        <p:guide orient="horz" pos="1152"/>
        <p:guide orient="horz" pos="3360"/>
        <p:guide orient="horz" pos="3072"/>
        <p:guide orient="horz" pos="864"/>
        <p:guide orient="horz" pos="528"/>
        <p:guide orient="horz" pos="2784"/>
        <p:guide pos="3839"/>
        <p:guide pos="959"/>
        <p:guide pos="7007"/>
        <p:guide pos="6719"/>
        <p:guide pos="6143"/>
        <p:guide pos="3983"/>
        <p:guide pos="527"/>
        <p:guide pos="7151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4" d="100"/>
          <a:sy n="84" d="100"/>
        </p:scale>
        <p:origin x="1002" y="6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4A8D02-4E65-4CCD-8312-4AB164C6C77D}" type="datetimeFigureOut">
              <a:rPr lang="en-US"/>
              <a:t>6/12/2020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119DBA-4540-49B3-8FA9-6259387ECF9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876198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A755D9-D361-47B8-9652-3B4EA9776CE5}" type="datetimeFigureOut">
              <a:rPr lang="en-US"/>
              <a:t>6/12/2020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B36274-F2B9-4C45-BBB4-0EDF4CD651A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476885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B36274-F2B9-4C45-BBB4-0EDF4CD651A7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0234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B36274-F2B9-4C45-BBB4-0EDF4CD651A7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5856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B36274-F2B9-4C45-BBB4-0EDF4CD651A7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6174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B36274-F2B9-4C45-BBB4-0EDF4CD651A7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83098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B36274-F2B9-4C45-BBB4-0EDF4CD651A7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79561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B36274-F2B9-4C45-BBB4-0EDF4CD651A7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5449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B36274-F2B9-4C45-BBB4-0EDF4CD651A7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7314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B36274-F2B9-4C45-BBB4-0EDF4CD651A7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3187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B36274-F2B9-4C45-BBB4-0EDF4CD651A7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523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B36274-F2B9-4C45-BBB4-0EDF4CD651A7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2687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B36274-F2B9-4C45-BBB4-0EDF4CD651A7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5492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B36274-F2B9-4C45-BBB4-0EDF4CD651A7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3223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B36274-F2B9-4C45-BBB4-0EDF4CD651A7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3351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B36274-F2B9-4C45-BBB4-0EDF4CD651A7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7460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2413" y="1371600"/>
            <a:ext cx="9144000" cy="3505200"/>
          </a:xfrm>
        </p:spPr>
        <p:txBody>
          <a:bodyPr>
            <a:noAutofit/>
          </a:bodyPr>
          <a:lstStyle>
            <a:lvl1pPr>
              <a:defRPr sz="7200"/>
            </a:lvl1pPr>
          </a:lstStyle>
          <a:p>
            <a:r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2413" y="4953000"/>
            <a:ext cx="8229600" cy="10668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/>
              <a:t>6/12/2020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56865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  <a:p>
            <a:pPr lvl="5"/>
            <a:r>
              <a:t>Sixth level</a:t>
            </a:r>
          </a:p>
          <a:p>
            <a:pPr lvl="6"/>
            <a:r>
              <a:t>Seventh level</a:t>
            </a:r>
          </a:p>
          <a:p>
            <a:pPr lvl="7"/>
            <a:r>
              <a:t>Eighth level</a:t>
            </a:r>
          </a:p>
          <a:p>
            <a:pPr lvl="8"/>
            <a:r>
              <a:t>Ninth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/>
              <a:t>6/12/2020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4223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52012" y="533400"/>
            <a:ext cx="1371600" cy="5592764"/>
          </a:xfrm>
        </p:spPr>
        <p:txBody>
          <a:bodyPr vert="eaVert"/>
          <a:lstStyle/>
          <a:p>
            <a:r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2411" y="533400"/>
            <a:ext cx="8077201" cy="5592764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  <a:p>
            <a:pPr lvl="5"/>
            <a:r>
              <a:t>Sixth level</a:t>
            </a:r>
          </a:p>
          <a:p>
            <a:pPr lvl="6"/>
            <a:r>
              <a:t>Seventh level</a:t>
            </a:r>
          </a:p>
          <a:p>
            <a:pPr lvl="7"/>
            <a:r>
              <a:t>Eighth level</a:t>
            </a:r>
          </a:p>
          <a:p>
            <a:pPr lvl="8"/>
            <a:r>
              <a:t>Ninth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/>
              <a:t>6/12/2020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5018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  <a:p>
            <a:pPr lvl="5"/>
            <a:r>
              <a:t>Sixth level</a:t>
            </a:r>
          </a:p>
          <a:p>
            <a:pPr lvl="6"/>
            <a:r>
              <a:t>Seventh level</a:t>
            </a:r>
          </a:p>
          <a:p>
            <a:pPr lvl="7"/>
            <a:r>
              <a:t>Eighth level</a:t>
            </a:r>
          </a:p>
          <a:p>
            <a:pPr lvl="8"/>
            <a:r>
              <a:t>Ninth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/>
              <a:t>6/12/2020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99455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514601"/>
            <a:ext cx="9144000" cy="2819400"/>
          </a:xfrm>
        </p:spPr>
        <p:txBody>
          <a:bodyPr anchor="b">
            <a:noAutofit/>
          </a:bodyPr>
          <a:lstStyle>
            <a:lvl1pPr algn="l">
              <a:defRPr sz="6600" b="0" i="0" cap="none" baseline="0"/>
            </a:lvl1pPr>
          </a:lstStyle>
          <a:p>
            <a:r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990600"/>
            <a:ext cx="8229600" cy="1143000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/>
              <a:t>6/12/2020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06994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533400"/>
            <a:ext cx="9601200" cy="1143000"/>
          </a:xfrm>
        </p:spPr>
        <p:txBody>
          <a:bodyPr/>
          <a:lstStyle/>
          <a:p>
            <a:r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2414" y="1828800"/>
            <a:ext cx="4645152" cy="4191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  <a:p>
            <a:pPr lvl="5"/>
            <a:r>
              <a:t>Sixth level</a:t>
            </a:r>
          </a:p>
          <a:p>
            <a:pPr lvl="6"/>
            <a:r>
              <a:t>Seventh level</a:t>
            </a:r>
          </a:p>
          <a:p>
            <a:pPr lvl="7"/>
            <a:r>
              <a:t>Eighth level</a:t>
            </a:r>
          </a:p>
          <a:p>
            <a:pPr lvl="8"/>
            <a:r>
              <a:t>Ninth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75412" y="1828800"/>
            <a:ext cx="4648201" cy="4191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  <a:p>
            <a:pPr lvl="5"/>
            <a:r>
              <a:t>Sixth level</a:t>
            </a:r>
          </a:p>
          <a:p>
            <a:pPr lvl="6"/>
            <a:r>
              <a:t>Seventh level</a:t>
            </a:r>
          </a:p>
          <a:p>
            <a:pPr lvl="7"/>
            <a:r>
              <a:t>Eighth level</a:t>
            </a:r>
          </a:p>
          <a:p>
            <a:pPr lvl="8"/>
            <a:r>
              <a:t>Ninth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/>
              <a:t>6/12/2020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76970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533400"/>
            <a:ext cx="9601200" cy="1143000"/>
          </a:xfrm>
        </p:spPr>
        <p:txBody>
          <a:bodyPr/>
          <a:lstStyle>
            <a:lvl1pPr>
              <a:defRPr/>
            </a:lvl1pPr>
          </a:lstStyle>
          <a:p>
            <a:r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4" y="1828800"/>
            <a:ext cx="4645152" cy="7620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2414" y="2667000"/>
            <a:ext cx="4645152" cy="33528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 baseline="0"/>
            </a:lvl6pPr>
            <a:lvl7pPr>
              <a:defRPr sz="1400" baseline="0"/>
            </a:lvl7pPr>
            <a:lvl8pPr>
              <a:defRPr sz="1400" baseline="0"/>
            </a:lvl8pPr>
            <a:lvl9pPr>
              <a:defRPr sz="1400" baseline="0"/>
            </a:lvl9pPr>
          </a:lstStyle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  <a:p>
            <a:pPr lvl="5"/>
            <a:r>
              <a:t>Sixth level</a:t>
            </a:r>
          </a:p>
          <a:p>
            <a:pPr lvl="6"/>
            <a:r>
              <a:t>Seventh level</a:t>
            </a:r>
          </a:p>
          <a:p>
            <a:pPr lvl="7"/>
            <a:r>
              <a:t>Eighth level</a:t>
            </a:r>
          </a:p>
          <a:p>
            <a:pPr lvl="8"/>
            <a:r>
              <a:t>Ninth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78462" y="1828800"/>
            <a:ext cx="4645152" cy="7620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78462" y="2667000"/>
            <a:ext cx="4645152" cy="33528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  <a:p>
            <a:pPr lvl="5"/>
            <a:r>
              <a:t>Sixth level</a:t>
            </a:r>
          </a:p>
          <a:p>
            <a:pPr lvl="6"/>
            <a:r>
              <a:t>Seventh level</a:t>
            </a:r>
          </a:p>
          <a:p>
            <a:pPr lvl="7"/>
            <a:r>
              <a:t>Eighth level</a:t>
            </a:r>
          </a:p>
          <a:p>
            <a:pPr lvl="8"/>
            <a:r>
              <a:t>Ninth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/>
              <a:t>6/12/2020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01231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/>
              <a:t>6/12/2020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55701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/>
              <a:t>6/12/2020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52017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6613" y="2590800"/>
            <a:ext cx="3276599" cy="1924050"/>
          </a:xfrm>
        </p:spPr>
        <p:txBody>
          <a:bodyPr anchor="b">
            <a:normAutofit/>
          </a:bodyPr>
          <a:lstStyle>
            <a:lvl1pPr algn="l">
              <a:defRPr sz="3200" b="0"/>
            </a:lvl1pPr>
          </a:lstStyle>
          <a:p>
            <a:r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0012" y="838200"/>
            <a:ext cx="6172201" cy="51816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  <a:p>
            <a:pPr lvl="5"/>
            <a:r>
              <a:t>Sixth level</a:t>
            </a:r>
          </a:p>
          <a:p>
            <a:pPr lvl="6"/>
            <a:r>
              <a:t>Seventh level</a:t>
            </a:r>
          </a:p>
          <a:p>
            <a:pPr lvl="7"/>
            <a:r>
              <a:t>Eighth level</a:t>
            </a:r>
          </a:p>
          <a:p>
            <a:pPr lvl="8"/>
            <a:r>
              <a:t>Ninth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6613" y="4648200"/>
            <a:ext cx="3276599" cy="1371600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/>
              <a:pPr/>
              <a:t>6/12/2020</a:t>
            </a:fld>
            <a:endParaRPr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18280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3812" y="458787"/>
            <a:ext cx="6626225" cy="5938837"/>
          </a:xfrm>
          <a:prstGeom prst="rect">
            <a:avLst/>
          </a:prstGeom>
          <a:noFill/>
          <a:ln>
            <a:noFill/>
          </a:ln>
          <a:effectLst>
            <a:outerShdw blurRad="292100" algn="ctr" rotWithShape="0">
              <a:prstClr val="black">
                <a:alpha val="36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6613" y="2590800"/>
            <a:ext cx="3276599" cy="1924050"/>
          </a:xfrm>
        </p:spPr>
        <p:txBody>
          <a:bodyPr anchor="b">
            <a:normAutofit/>
          </a:bodyPr>
          <a:lstStyle>
            <a:lvl1pPr algn="l">
              <a:defRPr sz="3200" b="0"/>
            </a:lvl1pPr>
          </a:lstStyle>
          <a:p>
            <a:r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484812" y="836610"/>
            <a:ext cx="5867401" cy="5183190"/>
          </a:xfrm>
          <a:solidFill>
            <a:schemeClr val="bg2"/>
          </a:solidFill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6613" y="4648200"/>
            <a:ext cx="3276599" cy="1371600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44693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2414" y="533400"/>
            <a:ext cx="96012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4" y="1828800"/>
            <a:ext cx="9601200" cy="419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  <a:p>
            <a:pPr lvl="5"/>
            <a:r>
              <a:t>Sixth level</a:t>
            </a:r>
          </a:p>
          <a:p>
            <a:pPr lvl="6"/>
            <a:r>
              <a:t>Seventh level</a:t>
            </a:r>
          </a:p>
          <a:p>
            <a:pPr lvl="7"/>
            <a:r>
              <a:t>Eighth level</a:t>
            </a:r>
          </a:p>
          <a:p>
            <a:pPr lvl="8"/>
            <a:r>
              <a:t>Ninth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09012" y="6172200"/>
            <a:ext cx="1320059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83829175-527E-46A3-863C-1BB1F163B849}" type="datetimeFigureOut">
              <a:rPr lang="en-US"/>
              <a:pPr/>
              <a:t>6/12/2020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17950" y="6172200"/>
            <a:ext cx="6862462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33012" y="6172200"/>
            <a:ext cx="990601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E5137D0E-4A4F-4307-8994-C1891D747D59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26050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3838" indent="-223838" algn="l" defTabSz="914400" rtl="0" eaLnBrk="1" latinLnBrk="0" hangingPunct="1">
        <a:lnSpc>
          <a:spcPct val="90000"/>
        </a:lnSpc>
        <a:spcBef>
          <a:spcPts val="18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3838" algn="l" defTabSz="914400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41363" indent="-171450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66788" indent="-173038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08088" indent="-173038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444752" indent="-173736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82496" indent="-173736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73736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157984" indent="-173736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s://health.usnews.com/health-care/for-better/articles/2018-07-02/the-importance-of-sleep-for-teen-mental-health" TargetMode="External"/><Relationship Id="rId3" Type="http://schemas.openxmlformats.org/officeDocument/2006/relationships/hyperlink" Target="http://www.sascorp.org" TargetMode="External"/><Relationship Id="rId7" Type="http://schemas.openxmlformats.org/officeDocument/2006/relationships/hyperlink" Target="https://www.uclahealth.org/sleepcenter/sleep-and-teens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powertotheparent.org/" TargetMode="External"/><Relationship Id="rId11" Type="http://schemas.openxmlformats.org/officeDocument/2006/relationships/hyperlink" Target="https://mental-health-matters.com/when-counting-sheep-isnt-cutting-it-managing-sleeping-difficulties/" TargetMode="External"/><Relationship Id="rId5" Type="http://schemas.openxmlformats.org/officeDocument/2006/relationships/hyperlink" Target="https://childmind.org/guide/parents-guide-to-teenagers-and-sleep/" TargetMode="External"/><Relationship Id="rId10" Type="http://schemas.openxmlformats.org/officeDocument/2006/relationships/hyperlink" Target="https://time.com/5821896/coronavirus-nightmares-dreams/" TargetMode="External"/><Relationship Id="rId4" Type="http://schemas.openxmlformats.org/officeDocument/2006/relationships/hyperlink" Target="http://healthysleep.med.harvard.edu/healthy/" TargetMode="External"/><Relationship Id="rId9" Type="http://schemas.openxmlformats.org/officeDocument/2006/relationships/hyperlink" Target="https://www.hopkinsmedicine.org/health/wellness-and-prevention/teenagers-and-sleep-how-much-sleep-is-enough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time.com/author/sophie-weiner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0670" y="437072"/>
            <a:ext cx="11542103" cy="4410973"/>
          </a:xfrm>
        </p:spPr>
        <p:txBody>
          <a:bodyPr/>
          <a:lstStyle/>
          <a:p>
            <a:r>
              <a:rPr lang="en-US" sz="5400" dirty="0"/>
              <a:t/>
            </a:r>
            <a:br>
              <a:rPr lang="en-US" sz="5400" dirty="0"/>
            </a:br>
            <a:r>
              <a:rPr lang="en-US" dirty="0"/>
              <a:t/>
            </a:r>
            <a:br>
              <a:rPr lang="en-US" dirty="0"/>
            </a:br>
            <a:r>
              <a:rPr lang="en-US" b="1" dirty="0"/>
              <a:t>Tuesday Talks about Teens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sz="4800">
                <a:ea typeface="+mj-lt"/>
                <a:cs typeface="+mj-lt"/>
              </a:rPr>
              <a:t>Student Assistance Services</a:t>
            </a:r>
            <a:r>
              <a:rPr lang="en-US" sz="4800" dirty="0"/>
              <a:t/>
            </a:r>
            <a:br>
              <a:rPr lang="en-US" sz="4800" dirty="0"/>
            </a:br>
            <a:r>
              <a:rPr lang="en-US" sz="4800" dirty="0"/>
              <a:t>Every Tuesday, 12:00-12:30pm</a:t>
            </a:r>
          </a:p>
        </p:txBody>
      </p:sp>
    </p:spTree>
    <p:extLst>
      <p:ext uri="{BB962C8B-B14F-4D97-AF65-F5344CB8AC3E}">
        <p14:creationId xmlns:p14="http://schemas.microsoft.com/office/powerpoint/2010/main" val="456561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1BCB77-67B9-4EC7-AC01-13E4E10941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2414" y="176346"/>
            <a:ext cx="9601200" cy="1143000"/>
          </a:xfrm>
          <a:solidFill>
            <a:schemeClr val="tx2"/>
          </a:solidFill>
        </p:spPr>
        <p:txBody>
          <a:bodyPr/>
          <a:lstStyle/>
          <a:p>
            <a:r>
              <a:rPr lang="en-US" sz="4400" dirty="0"/>
              <a:t>Impact of the Coronavirus Pandemic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11482B-D438-429B-8646-7AA4660B21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2414" y="1311216"/>
            <a:ext cx="10233639" cy="532681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223520" indent="-223520"/>
            <a:r>
              <a:rPr lang="en-US" sz="3200"/>
              <a:t>Significant changes in daily routine (ie. School at home, time inside etc.)</a:t>
            </a:r>
            <a:endParaRPr lang="en-US"/>
          </a:p>
          <a:p>
            <a:pPr marL="223520" indent="-223520"/>
            <a:r>
              <a:rPr lang="en-US" sz="3200"/>
              <a:t>Non-consistent exposure to sunlight – sun regulates our circadian rhythm</a:t>
            </a:r>
            <a:endParaRPr lang="en-US" sz="3200" dirty="0"/>
          </a:p>
          <a:p>
            <a:pPr marL="223520" indent="-223520"/>
            <a:r>
              <a:rPr lang="en-US" sz="3200"/>
              <a:t>Changes in physical activity level</a:t>
            </a:r>
          </a:p>
          <a:p>
            <a:pPr marL="223520" indent="-223520"/>
            <a:r>
              <a:rPr lang="en-US" sz="3200"/>
              <a:t>Interactions with the world are through the news and social media</a:t>
            </a:r>
            <a:endParaRPr lang="en-US" sz="3200" dirty="0"/>
          </a:p>
          <a:p>
            <a:pPr marL="223520" indent="-223520"/>
            <a:r>
              <a:rPr lang="en-US" sz="3200"/>
              <a:t>Worry triggered by uncertainty</a:t>
            </a:r>
            <a:endParaRPr lang="en-US" sz="3200" dirty="0"/>
          </a:p>
          <a:p>
            <a:pPr marL="223520" indent="-223520"/>
            <a:r>
              <a:rPr lang="en-US" sz="3200"/>
              <a:t>Living in bedrooms and sleeping space</a:t>
            </a:r>
            <a:endParaRPr lang="en-US" sz="3200" dirty="0"/>
          </a:p>
          <a:p>
            <a:pPr marL="0" indent="0">
              <a:buNone/>
            </a:pPr>
            <a:endParaRPr lang="en-US" sz="3200" dirty="0"/>
          </a:p>
          <a:p>
            <a:pPr marL="223520" indent="-223520"/>
            <a:endParaRPr lang="en-US" sz="3200" dirty="0"/>
          </a:p>
          <a:p>
            <a:pPr marL="223520" indent="-22352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1984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E79A15-3B5D-49F1-B785-37C09858EF4F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tx2"/>
          </a:solidFill>
        </p:spPr>
        <p:txBody>
          <a:bodyPr/>
          <a:lstStyle/>
          <a:p>
            <a:r>
              <a:rPr lang="en-US" sz="4400" dirty="0"/>
              <a:t>Impact of the Coronavirus Pandemic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D5BC9C-60F7-4659-82BE-EE6F5B0F7F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0977" y="1828800"/>
            <a:ext cx="10490395" cy="495756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3400" dirty="0"/>
              <a:t>Many teens have greatly shifted their sleep schedule. </a:t>
            </a:r>
            <a:r>
              <a:rPr lang="en-US" sz="3200" dirty="0"/>
              <a:t> </a:t>
            </a:r>
            <a:endParaRPr lang="en-US" dirty="0"/>
          </a:p>
          <a:p>
            <a:pPr marL="223520" indent="-223520"/>
            <a:r>
              <a:rPr lang="en-US" sz="3200" dirty="0"/>
              <a:t>Quality of Sleep is better in the night – the timing of sleep matters.</a:t>
            </a:r>
            <a:endParaRPr lang="en-US"/>
          </a:p>
          <a:p>
            <a:pPr marL="223520" indent="-223520"/>
            <a:r>
              <a:rPr lang="en-US" sz="3200" dirty="0"/>
              <a:t>Non-REM sleep (typically 10pm-3am) is deeper and more restorative than lighter REM sleep (3am-7am)</a:t>
            </a:r>
          </a:p>
          <a:p>
            <a:pPr marL="223520" indent="-223520"/>
            <a:r>
              <a:rPr lang="en-US" sz="3200" b="1" dirty="0"/>
              <a:t>Teens who go to bed at 3am will get few hours of restorative sleep even if they sleep till noon.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8709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26C11A-A7D1-4DA2-86F1-EB0549CAA9F7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sz="4400" dirty="0"/>
              <a:t>How to Help 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13B9BC-9355-4A93-8032-0DF2E0664B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223520" indent="-223520"/>
            <a:endParaRPr lang="en-US" sz="4400" dirty="0"/>
          </a:p>
          <a:p>
            <a:pPr marL="223520" indent="-223520"/>
            <a:r>
              <a:rPr lang="en-US" sz="4400"/>
              <a:t>Begin by modeling good sleep habits</a:t>
            </a:r>
            <a:endParaRPr lang="en-US"/>
          </a:p>
          <a:p>
            <a:pPr marL="223520" indent="-223520"/>
            <a:r>
              <a:rPr lang="en-US" sz="4400" dirty="0"/>
              <a:t>Communicate and Negotiate </a:t>
            </a:r>
          </a:p>
          <a:p>
            <a:pPr marL="223520" indent="-22352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8322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C16844-0EAB-492D-B6AB-7EAF32D9D3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2414" y="90654"/>
            <a:ext cx="9601200" cy="1143000"/>
          </a:xfrm>
          <a:solidFill>
            <a:schemeClr val="accent2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sz="4400"/>
              <a:t>How to Help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72DBE5-B33D-4FB4-8986-32F7CA0A45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2414" y="1311216"/>
            <a:ext cx="9601200" cy="5226168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>
              <a:buNone/>
            </a:pPr>
            <a:r>
              <a:rPr lang="en-US" sz="2800" dirty="0"/>
              <a:t>1.  Create a good sleep environment in bedroom.</a:t>
            </a:r>
          </a:p>
          <a:p>
            <a:pPr marL="0" indent="0">
              <a:buNone/>
            </a:pPr>
            <a:r>
              <a:rPr lang="en-US" sz="2800" dirty="0"/>
              <a:t>2.  Establish a soothing pre-sleep </a:t>
            </a:r>
            <a:r>
              <a:rPr lang="en-US" sz="2800" b="1" dirty="0"/>
              <a:t>routine</a:t>
            </a:r>
            <a:r>
              <a:rPr lang="en-US" sz="2800" dirty="0"/>
              <a:t> – consider new approaches.</a:t>
            </a:r>
          </a:p>
          <a:p>
            <a:pPr marL="0" indent="0">
              <a:buNone/>
            </a:pPr>
            <a:r>
              <a:rPr lang="en-US" sz="2800" dirty="0"/>
              <a:t>3.  </a:t>
            </a:r>
            <a:r>
              <a:rPr lang="en-US" sz="2800" dirty="0">
                <a:ea typeface="+mn-lt"/>
                <a:cs typeface="+mn-lt"/>
              </a:rPr>
              <a:t>Use light to your advantage (avoid screen time before bed).</a:t>
            </a:r>
            <a:endParaRPr lang="en-US" sz="2800" dirty="0"/>
          </a:p>
          <a:p>
            <a:pPr marL="0" indent="0">
              <a:buNone/>
            </a:pPr>
            <a:r>
              <a:rPr lang="en-US" sz="2800" dirty="0"/>
              <a:t>4.  Get regular exercises.</a:t>
            </a:r>
          </a:p>
          <a:p>
            <a:pPr marL="0" indent="0">
              <a:buNone/>
            </a:pPr>
            <a:r>
              <a:rPr lang="en-US" sz="2800" dirty="0"/>
              <a:t>5.  Pay attention to your diet and avoid late night eating.</a:t>
            </a:r>
          </a:p>
          <a:p>
            <a:pPr marL="0" indent="0">
              <a:buNone/>
            </a:pPr>
            <a:r>
              <a:rPr lang="en-US" sz="2800" dirty="0"/>
              <a:t>6.  </a:t>
            </a:r>
            <a:r>
              <a:rPr lang="en-US" sz="2800" dirty="0">
                <a:ea typeface="+mn-lt"/>
                <a:cs typeface="+mn-lt"/>
              </a:rPr>
              <a:t>Avoid caffeine, nicotine, alcohol, and marijuana.</a:t>
            </a:r>
            <a:endParaRPr lang="en-US" sz="2800" dirty="0"/>
          </a:p>
          <a:p>
            <a:pPr marL="0" indent="0">
              <a:buNone/>
            </a:pPr>
            <a:r>
              <a:rPr lang="en-US" sz="2800" dirty="0"/>
              <a:t>7. Short naps (20-45minutes) when needed.</a:t>
            </a:r>
          </a:p>
          <a:p>
            <a:pPr marL="0" indent="0">
              <a:buNone/>
            </a:pPr>
            <a:r>
              <a:rPr lang="en-US" dirty="0"/>
              <a:t>  </a:t>
            </a:r>
          </a:p>
        </p:txBody>
      </p:sp>
    </p:spTree>
    <p:extLst>
      <p:ext uri="{BB962C8B-B14F-4D97-AF65-F5344CB8AC3E}">
        <p14:creationId xmlns:p14="http://schemas.microsoft.com/office/powerpoint/2010/main" val="4077621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4165DB-A255-424E-BF28-F7CEA8BEE5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646" y="145212"/>
            <a:ext cx="10707968" cy="812320"/>
          </a:xfrm>
          <a:solidFill>
            <a:schemeClr val="bg2"/>
          </a:solidFill>
        </p:spPr>
        <p:txBody>
          <a:bodyPr>
            <a:normAutofit fontScale="90000"/>
          </a:bodyPr>
          <a:lstStyle/>
          <a:p>
            <a:r>
              <a:rPr lang="en-US"/>
              <a:t>References and Resources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1710D4-AD88-4B28-889D-8A73989198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8767" y="1009291"/>
            <a:ext cx="10883726" cy="5533517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marL="223520" indent="-223520">
              <a:buNone/>
            </a:pPr>
            <a:r>
              <a:rPr lang="en-US" sz="2400" dirty="0">
                <a:ea typeface="+mn-lt"/>
                <a:cs typeface="+mn-lt"/>
              </a:rPr>
              <a:t>Student Assistance Services Corporation. (914) 332-1300 ~ </a:t>
            </a:r>
            <a:r>
              <a:rPr lang="en-US" sz="2400" dirty="0">
                <a:ea typeface="+mn-lt"/>
                <a:cs typeface="+mn-lt"/>
                <a:hlinkClick r:id="rId3"/>
              </a:rPr>
              <a:t>www.sascorp.org</a:t>
            </a:r>
            <a:endParaRPr lang="en-US" sz="2400" dirty="0"/>
          </a:p>
          <a:p>
            <a:pPr marL="223520" indent="-223520">
              <a:buNone/>
            </a:pPr>
            <a:r>
              <a:rPr lang="en-US" sz="2400" dirty="0">
                <a:ea typeface="+mn-lt"/>
                <a:cs typeface="+mn-lt"/>
                <a:hlinkClick r:id="rId4"/>
              </a:rPr>
              <a:t>Healthy Sleep</a:t>
            </a:r>
            <a:r>
              <a:rPr lang="en-US" sz="2400" dirty="0">
                <a:ea typeface="+mn-lt"/>
                <a:cs typeface="+mn-lt"/>
              </a:rPr>
              <a:t>  Division of Sleep Medicine at Harvard Medical School</a:t>
            </a:r>
            <a:endParaRPr lang="en-US" sz="2400" dirty="0"/>
          </a:p>
          <a:p>
            <a:pPr marL="223520" indent="-223520">
              <a:buNone/>
            </a:pPr>
            <a:r>
              <a:rPr lang="en-US" sz="2400" dirty="0">
                <a:ea typeface="+mn-lt"/>
                <a:cs typeface="+mn-lt"/>
                <a:hlinkClick r:id="rId5"/>
              </a:rPr>
              <a:t>Parents Guide to Teenagers and Sleep | Child Mind Institute</a:t>
            </a:r>
            <a:endParaRPr lang="en-US" sz="2400" dirty="0"/>
          </a:p>
          <a:p>
            <a:pPr marL="223520" indent="-223520">
              <a:buNone/>
            </a:pPr>
            <a:r>
              <a:rPr lang="en-US" sz="2400" dirty="0">
                <a:hlinkClick r:id="rId6"/>
              </a:rPr>
              <a:t>Power to the Parent</a:t>
            </a:r>
            <a:endParaRPr lang="en-US" sz="2400" dirty="0"/>
          </a:p>
          <a:p>
            <a:pPr marL="223520" indent="-223520">
              <a:buNone/>
            </a:pPr>
            <a:r>
              <a:rPr lang="en-US" sz="2400" dirty="0">
                <a:hlinkClick r:id="rId7"/>
              </a:rPr>
              <a:t>Sleep and Teens - UCLA Sleep Disorders Center </a:t>
            </a:r>
            <a:r>
              <a:rPr lang="en-US" sz="2400" dirty="0"/>
              <a:t> UCLA Sleep Disorder Center</a:t>
            </a:r>
          </a:p>
          <a:p>
            <a:pPr marL="223520" indent="-223520">
              <a:buNone/>
            </a:pPr>
            <a:r>
              <a:rPr lang="en-US" sz="2400" dirty="0">
                <a:hlinkClick r:id="rId8"/>
              </a:rPr>
              <a:t>The Importance of Sleep for Teen Mental Health</a:t>
            </a:r>
            <a:r>
              <a:rPr lang="en-US" sz="2400" dirty="0"/>
              <a:t> US News, July 2, 2018</a:t>
            </a:r>
          </a:p>
          <a:p>
            <a:pPr marL="223520" indent="-223520">
              <a:buNone/>
            </a:pPr>
            <a:r>
              <a:rPr lang="en-US" sz="2400" dirty="0">
                <a:hlinkClick r:id="rId9"/>
              </a:rPr>
              <a:t>Teenagers and Sleep: How Much Sleep Is Enough? </a:t>
            </a:r>
            <a:r>
              <a:rPr lang="en-US" sz="2400" dirty="0"/>
              <a:t>  John Hopkins Medicine</a:t>
            </a:r>
          </a:p>
          <a:p>
            <a:pPr marL="223520" indent="-223520">
              <a:buNone/>
            </a:pPr>
            <a:r>
              <a:rPr lang="en-US" sz="2400" dirty="0">
                <a:ea typeface="+mn-lt"/>
                <a:cs typeface="+mn-lt"/>
                <a:hlinkClick r:id="rId10"/>
              </a:rPr>
              <a:t>The Science Behind Your Weird Coronavirus Dreams (And Nightmares)</a:t>
            </a:r>
            <a:r>
              <a:rPr lang="en-US" sz="2400" dirty="0">
                <a:ea typeface="+mn-lt"/>
                <a:cs typeface="+mn-lt"/>
              </a:rPr>
              <a:t> Time Magazine</a:t>
            </a:r>
            <a:endParaRPr lang="en-US" sz="2400" dirty="0"/>
          </a:p>
          <a:p>
            <a:pPr marL="223520" indent="-223520">
              <a:buNone/>
            </a:pPr>
            <a:r>
              <a:rPr lang="en-US" sz="2400" dirty="0">
                <a:ea typeface="+mn-lt"/>
                <a:cs typeface="+mn-lt"/>
              </a:rPr>
              <a:t>When Counting Sheep Isn't cutting it: </a:t>
            </a:r>
            <a:r>
              <a:rPr lang="en-US" sz="2400" err="1">
                <a:ea typeface="+mn-lt"/>
                <a:cs typeface="+mn-lt"/>
              </a:rPr>
              <a:t>Mangaing</a:t>
            </a:r>
            <a:r>
              <a:rPr lang="en-US" sz="2400" dirty="0">
                <a:ea typeface="+mn-lt"/>
                <a:cs typeface="+mn-lt"/>
              </a:rPr>
              <a:t> Sleeping Difficulties </a:t>
            </a:r>
            <a:r>
              <a:rPr lang="en-US" sz="2400" dirty="0">
                <a:ea typeface="+mn-lt"/>
                <a:cs typeface="+mn-lt"/>
                <a:hlinkClick r:id="rId11"/>
              </a:rPr>
              <a:t>https://mental-health-matters.com/when-counting-sheep-isnt-cutting-it-managing-sleeping-difficulties/</a:t>
            </a:r>
            <a:r>
              <a:rPr lang="en-US" sz="2400" dirty="0">
                <a:ea typeface="+mn-lt"/>
                <a:cs typeface="+mn-lt"/>
              </a:rPr>
              <a:t> </a:t>
            </a:r>
            <a:r>
              <a:rPr lang="en-US" dirty="0"/>
              <a:t/>
            </a:r>
            <a:br>
              <a:rPr lang="en-US" dirty="0"/>
            </a:br>
            <a:endParaRPr lang="en-US"/>
          </a:p>
          <a:p>
            <a:pPr marL="223520" indent="-223520">
              <a:buNone/>
            </a:pPr>
            <a:endParaRPr lang="en-US" dirty="0"/>
          </a:p>
          <a:p>
            <a:pPr marL="223520" indent="-223520">
              <a:buNone/>
            </a:pPr>
            <a:endParaRPr lang="en-US" dirty="0"/>
          </a:p>
          <a:p>
            <a:pPr marL="223520" indent="-22352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4290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EB100DE0-E006-46A9-AE29-2A378992E8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2413" y="1371600"/>
            <a:ext cx="9144000" cy="3505200"/>
          </a:xfrm>
        </p:spPr>
        <p:txBody>
          <a:bodyPr/>
          <a:lstStyle/>
          <a:p>
            <a:r>
              <a:rPr lang="en-US" b="1" dirty="0">
                <a:latin typeface="Palatino Linotype"/>
              </a:rPr>
              <a:t>Your Teen's Changed Sleep Pattern</a:t>
            </a:r>
            <a:r>
              <a:rPr lang="en-US" dirty="0">
                <a:latin typeface="Palatino Linotype"/>
              </a:rPr>
              <a:t/>
            </a:r>
            <a:br>
              <a:rPr lang="en-US" dirty="0">
                <a:latin typeface="Palatino Linotype"/>
              </a:rPr>
            </a:br>
            <a:endParaRPr lang="en-US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4C3578DD-D319-482B-B3D1-A586FC92DC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2413" y="4953000"/>
            <a:ext cx="8229600" cy="10668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solidFill>
                  <a:schemeClr val="tx1">
                    <a:lumMod val="50000"/>
                  </a:schemeClr>
                </a:solidFill>
                <a:ea typeface="+mn-lt"/>
                <a:cs typeface="+mn-lt"/>
              </a:rPr>
              <a:t>Carolyn D'Agostino, LCSW, CASAC, CPP</a:t>
            </a:r>
          </a:p>
          <a:p>
            <a:r>
              <a:rPr lang="en-US" dirty="0">
                <a:solidFill>
                  <a:schemeClr val="tx1">
                    <a:lumMod val="50000"/>
                  </a:schemeClr>
                </a:solidFill>
                <a:ea typeface="+mn-lt"/>
                <a:cs typeface="+mn-lt"/>
              </a:rPr>
              <a:t>Student Assistance Services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5528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849738-B12A-4E48-9F41-2D6524DD9D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6817" y="533400"/>
            <a:ext cx="10216797" cy="1143000"/>
          </a:xfrm>
          <a:solidFill>
            <a:schemeClr val="bg2"/>
          </a:solidFill>
          <a:ln>
            <a:solidFill>
              <a:schemeClr val="bg2">
                <a:lumMod val="90000"/>
              </a:schemeClr>
            </a:solidFill>
          </a:ln>
        </p:spPr>
        <p:txBody>
          <a:bodyPr/>
          <a:lstStyle/>
          <a:p>
            <a:r>
              <a:rPr lang="en-US" b="1">
                <a:ea typeface="+mj-lt"/>
                <a:cs typeface="+mj-lt"/>
              </a:rPr>
              <a:t>Your Teen's Changed Sleep Pattern</a:t>
            </a:r>
            <a:r>
              <a:rPr lang="en-US" b="1" dirty="0">
                <a:ea typeface="+mj-lt"/>
                <a:cs typeface="+mj-lt"/>
              </a:rPr>
              <a:t/>
            </a:r>
            <a:br>
              <a:rPr lang="en-US" b="1" dirty="0">
                <a:ea typeface="+mj-lt"/>
                <a:cs typeface="+mj-lt"/>
              </a:rPr>
            </a:b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4E2C47-DE93-4CFC-B52B-F9AF284D23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1537" y="1897243"/>
            <a:ext cx="10162077" cy="4191000"/>
          </a:xfrm>
          <a:solidFill>
            <a:schemeClr val="bg1"/>
          </a:solidFill>
        </p:spPr>
        <p:txBody>
          <a:bodyPr vert="horz" lIns="91440" tIns="45720" rIns="91440" bIns="45720" rtlCol="0" anchor="t">
            <a:noAutofit/>
          </a:bodyPr>
          <a:lstStyle/>
          <a:p>
            <a:pPr marL="223520" indent="-223520">
              <a:lnSpc>
                <a:spcPct val="100000"/>
              </a:lnSpc>
              <a:spcBef>
                <a:spcPts val="0"/>
              </a:spcBef>
            </a:pPr>
            <a:endParaRPr lang="en-US" sz="3200" dirty="0">
              <a:highlight>
                <a:srgbClr val="00FFFF"/>
              </a:highlight>
            </a:endParaRPr>
          </a:p>
          <a:p>
            <a:pPr marL="27940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200">
                <a:ea typeface="+mn-lt"/>
                <a:cs typeface="+mn-lt"/>
              </a:rPr>
              <a:t>I.  Why Sleep Matters/Adolescents and Sleep</a:t>
            </a:r>
          </a:p>
          <a:p>
            <a:pPr marL="279400" lvl="1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3200" dirty="0">
              <a:ea typeface="+mn-lt"/>
              <a:cs typeface="+mn-lt"/>
            </a:endParaRPr>
          </a:p>
          <a:p>
            <a:pPr marL="27940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200">
                <a:ea typeface="+mn-lt"/>
                <a:cs typeface="+mn-lt"/>
              </a:rPr>
              <a:t>II.  School Closings Impact on Sleep</a:t>
            </a:r>
          </a:p>
          <a:p>
            <a:pPr marL="279400" lvl="1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3200" dirty="0">
              <a:ea typeface="+mn-lt"/>
              <a:cs typeface="+mn-lt"/>
            </a:endParaRPr>
          </a:p>
          <a:p>
            <a:pPr marL="27940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200">
                <a:ea typeface="+mn-lt"/>
                <a:cs typeface="+mn-lt"/>
              </a:rPr>
              <a:t>III.  Helping Restablish Healthy Sleep Pattern</a:t>
            </a:r>
            <a:endParaRPr lang="en-US" sz="3200" dirty="0">
              <a:ea typeface="+mn-lt"/>
              <a:cs typeface="+mn-lt"/>
            </a:endParaRPr>
          </a:p>
          <a:p>
            <a:pPr marL="279400" lvl="1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3200" dirty="0">
              <a:ea typeface="+mn-lt"/>
              <a:cs typeface="+mn-lt"/>
            </a:endParaRPr>
          </a:p>
          <a:p>
            <a:pPr marL="27940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200">
                <a:ea typeface="+mn-lt"/>
                <a:cs typeface="+mn-lt"/>
              </a:rPr>
              <a:t>      Questions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12227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EB0CD7-6C34-41D7-9819-65BA08AF14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1873" y="335029"/>
            <a:ext cx="10011741" cy="1199677"/>
          </a:xfrm>
          <a:solidFill>
            <a:schemeClr val="bg2"/>
          </a:solidFill>
        </p:spPr>
        <p:txBody>
          <a:bodyPr>
            <a:normAutofit fontScale="90000"/>
          </a:bodyPr>
          <a:lstStyle/>
          <a:p>
            <a:r>
              <a:rPr lang="en-US" sz="5400" dirty="0"/>
              <a:t>Importance of Sleep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15" name="Content Placeholder 314">
            <a:extLst>
              <a:ext uri="{FF2B5EF4-FFF2-40B4-BE49-F238E27FC236}">
                <a16:creationId xmlns:a16="http://schemas.microsoft.com/office/drawing/2014/main" id="{BC8CC977-F4A2-41EC-B1E1-14746465B1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3318" y="1672937"/>
            <a:ext cx="9700296" cy="4346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223520" indent="-223520"/>
            <a:r>
              <a:rPr lang="en-US" sz="4400" dirty="0"/>
              <a:t>Learning and Memory</a:t>
            </a:r>
          </a:p>
          <a:p>
            <a:pPr marL="0" indent="0">
              <a:buNone/>
            </a:pPr>
            <a:endParaRPr lang="en-US" sz="4400" dirty="0"/>
          </a:p>
          <a:p>
            <a:pPr marL="223520" indent="-223520"/>
            <a:r>
              <a:rPr lang="en-US" sz="4400" dirty="0"/>
              <a:t>Physical Health</a:t>
            </a:r>
          </a:p>
          <a:p>
            <a:pPr marL="0" indent="0">
              <a:buNone/>
            </a:pPr>
            <a:endParaRPr lang="en-US" sz="4400" dirty="0"/>
          </a:p>
          <a:p>
            <a:pPr marL="223520" indent="-223520"/>
            <a:r>
              <a:rPr lang="en-US" sz="4400" dirty="0"/>
              <a:t>Emotional Health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8551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958B76-EAEB-442A-B489-682DD7E9E6DF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2"/>
          </a:solidFill>
        </p:spPr>
        <p:txBody>
          <a:bodyPr>
            <a:normAutofit fontScale="90000"/>
          </a:bodyPr>
          <a:lstStyle/>
          <a:p>
            <a:r>
              <a:rPr lang="en-US" sz="4800" dirty="0"/>
              <a:t>Learning and Memory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46BF75-3967-4349-A4A5-5CC34037C6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4000" dirty="0"/>
              <a:t>Both Quantity and Quality of Sleep have a profound Impact on Memory and Learning</a:t>
            </a:r>
            <a:endParaRPr lang="en-US" sz="4000"/>
          </a:p>
          <a:p>
            <a:pPr marL="223520" indent="-223520"/>
            <a:r>
              <a:rPr lang="en-US" sz="4000" dirty="0"/>
              <a:t>Focus and Attention</a:t>
            </a:r>
          </a:p>
          <a:p>
            <a:pPr marL="223520" indent="-223520"/>
            <a:r>
              <a:rPr lang="en-US" sz="4000" dirty="0"/>
              <a:t>Consolidation of Memory </a:t>
            </a:r>
          </a:p>
        </p:txBody>
      </p:sp>
    </p:spTree>
    <p:extLst>
      <p:ext uri="{BB962C8B-B14F-4D97-AF65-F5344CB8AC3E}">
        <p14:creationId xmlns:p14="http://schemas.microsoft.com/office/powerpoint/2010/main" val="3220589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43858B-A249-4552-BAE3-57C337699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2414" y="332117"/>
            <a:ext cx="9601200" cy="1329906"/>
          </a:xfrm>
          <a:solidFill>
            <a:schemeClr val="bg2"/>
          </a:solidFill>
        </p:spPr>
        <p:txBody>
          <a:bodyPr>
            <a:normAutofit fontScale="90000"/>
          </a:bodyPr>
          <a:lstStyle/>
          <a:p>
            <a:r>
              <a:rPr lang="en-US" sz="4800" dirty="0"/>
              <a:t>Physical Health</a:t>
            </a:r>
            <a:br>
              <a:rPr lang="en-US" sz="4800" dirty="0"/>
            </a:br>
            <a:endParaRPr lang="en-US" sz="4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12343B-B0FE-41EF-B90A-813C71D536B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22414" y="1757953"/>
            <a:ext cx="4121359" cy="4261847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2800" dirty="0"/>
              <a:t>Good Sleep:</a:t>
            </a:r>
          </a:p>
          <a:p>
            <a:pPr marL="342900" indent="-342900"/>
            <a:r>
              <a:rPr lang="en-US" sz="2800" dirty="0"/>
              <a:t>Restores and rejuvenates the body</a:t>
            </a:r>
          </a:p>
          <a:p>
            <a:pPr marL="342900" indent="-342900"/>
            <a:r>
              <a:rPr lang="en-US" sz="2800"/>
              <a:t>Grows</a:t>
            </a:r>
            <a:r>
              <a:rPr lang="en-US" sz="2800" dirty="0"/>
              <a:t> muscle</a:t>
            </a:r>
          </a:p>
          <a:p>
            <a:pPr marL="342900" indent="-342900"/>
            <a:r>
              <a:rPr lang="en-US" sz="2800" dirty="0"/>
              <a:t> </a:t>
            </a:r>
            <a:r>
              <a:rPr lang="en-US" sz="2800"/>
              <a:t>Repair</a:t>
            </a:r>
            <a:r>
              <a:rPr lang="en-US" sz="2800" dirty="0"/>
              <a:t> tissue </a:t>
            </a:r>
          </a:p>
          <a:p>
            <a:pPr marL="342900" indent="-342900"/>
            <a:r>
              <a:rPr lang="en-US" sz="2800"/>
              <a:t>Synthesizes</a:t>
            </a:r>
            <a:r>
              <a:rPr lang="en-US" sz="2800" dirty="0"/>
              <a:t> hormones</a:t>
            </a:r>
          </a:p>
          <a:p>
            <a:pPr marL="0" indent="0">
              <a:buNone/>
            </a:pPr>
            <a:endParaRPr lang="en-US" dirty="0"/>
          </a:p>
          <a:p>
            <a:pPr marL="342900" indent="-342900"/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223520" indent="-223520"/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21BE9D8-D804-4264-AFC6-760A076FA2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52522" y="1672937"/>
            <a:ext cx="5256935" cy="4644420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n-US" sz="2800" dirty="0">
                <a:ea typeface="+mn-lt"/>
                <a:cs typeface="+mn-lt"/>
              </a:rPr>
              <a:t>Lack of sleep is associated with:</a:t>
            </a:r>
            <a:endParaRPr lang="en-US" sz="2800" dirty="0"/>
          </a:p>
          <a:p>
            <a:pPr marL="342900" indent="-342900"/>
            <a:r>
              <a:rPr lang="en-US" sz="2800" dirty="0">
                <a:ea typeface="+mn-lt"/>
                <a:cs typeface="+mn-lt"/>
              </a:rPr>
              <a:t>Coordination problems and poor performance</a:t>
            </a:r>
          </a:p>
          <a:p>
            <a:pPr marL="342900" indent="-342900"/>
            <a:r>
              <a:rPr lang="en-US" sz="2800" dirty="0"/>
              <a:t>Impaired Immune Function</a:t>
            </a:r>
            <a:endParaRPr lang="en-US" sz="2800" dirty="0">
              <a:ea typeface="+mn-lt"/>
              <a:cs typeface="+mn-lt"/>
            </a:endParaRPr>
          </a:p>
          <a:p>
            <a:pPr marL="342900" indent="-342900"/>
            <a:r>
              <a:rPr lang="en-US" sz="2800" dirty="0"/>
              <a:t>Obesity</a:t>
            </a:r>
            <a:endParaRPr lang="en-US" sz="2800" dirty="0">
              <a:ea typeface="+mn-lt"/>
              <a:cs typeface="+mn-lt"/>
            </a:endParaRPr>
          </a:p>
          <a:p>
            <a:pPr marL="342900" indent="-342900"/>
            <a:r>
              <a:rPr lang="en-US" sz="2800" dirty="0">
                <a:ea typeface="+mn-lt"/>
                <a:cs typeface="+mn-lt"/>
              </a:rPr>
              <a:t>Diabetes</a:t>
            </a:r>
          </a:p>
          <a:p>
            <a:pPr marL="342900" indent="-342900"/>
            <a:r>
              <a:rPr lang="en-US" sz="2800" dirty="0">
                <a:ea typeface="+mn-lt"/>
                <a:cs typeface="+mn-lt"/>
              </a:rPr>
              <a:t>High blood pressure</a:t>
            </a:r>
          </a:p>
          <a:p>
            <a:pPr marL="342900" indent="-342900"/>
            <a:r>
              <a:rPr lang="en-US" sz="2800" dirty="0">
                <a:ea typeface="+mn-lt"/>
                <a:cs typeface="+mn-lt"/>
              </a:rPr>
              <a:t>Heart disease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947940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04C166-CCE9-450A-A477-1978ADB025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2414" y="288985"/>
            <a:ext cx="9601200" cy="1416169"/>
          </a:xfrm>
          <a:solidFill>
            <a:schemeClr val="bg2"/>
          </a:solidFill>
        </p:spPr>
        <p:txBody>
          <a:bodyPr>
            <a:normAutofit/>
          </a:bodyPr>
          <a:lstStyle/>
          <a:p>
            <a:r>
              <a:rPr lang="en-US" sz="4800" dirty="0"/>
              <a:t>Emotional Health</a:t>
            </a:r>
            <a:br>
              <a:rPr lang="en-US" sz="4800" dirty="0"/>
            </a:br>
            <a:endParaRPr lang="en-US" sz="4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2D2447-6A3D-43B0-8720-6404C00000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342900" indent="-342900"/>
            <a:r>
              <a:rPr lang="en-US" sz="4400" dirty="0"/>
              <a:t>Depression and Anxiety</a:t>
            </a:r>
            <a:endParaRPr lang="en-US" dirty="0"/>
          </a:p>
          <a:p>
            <a:pPr marL="342900" indent="-342900"/>
            <a:endParaRPr lang="en-US" sz="4400" dirty="0"/>
          </a:p>
          <a:p>
            <a:pPr marL="342900" indent="-342900"/>
            <a:r>
              <a:rPr lang="en-US" sz="4400" dirty="0"/>
              <a:t>Decision Making</a:t>
            </a:r>
          </a:p>
        </p:txBody>
      </p:sp>
    </p:spTree>
    <p:extLst>
      <p:ext uri="{BB962C8B-B14F-4D97-AF65-F5344CB8AC3E}">
        <p14:creationId xmlns:p14="http://schemas.microsoft.com/office/powerpoint/2010/main" val="3786867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3EF69B-8D22-4F3E-81DB-FC03F153E9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2414" y="375250"/>
            <a:ext cx="9601200" cy="1329904"/>
          </a:xfrm>
          <a:solidFill>
            <a:schemeClr val="bg2"/>
          </a:solidFill>
        </p:spPr>
        <p:txBody>
          <a:bodyPr>
            <a:normAutofit fontScale="90000"/>
          </a:bodyPr>
          <a:lstStyle/>
          <a:p>
            <a:r>
              <a:rPr lang="en-US" sz="4800" dirty="0"/>
              <a:t>Adolescents and Sleep</a:t>
            </a:r>
            <a:br>
              <a:rPr lang="en-US" sz="4800" dirty="0"/>
            </a:br>
            <a:endParaRPr lang="en-US" sz="4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B02E42-CEAD-427E-AF17-00A444117B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2414" y="1984663"/>
            <a:ext cx="9601200" cy="4035137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223520" indent="-223520"/>
            <a:r>
              <a:rPr lang="en-US" sz="3200" dirty="0"/>
              <a:t>Increased need for sleep – 9 hours a night is ideal</a:t>
            </a:r>
          </a:p>
          <a:p>
            <a:pPr marL="223520" indent="-223520"/>
            <a:r>
              <a:rPr lang="en-US" sz="3200" dirty="0"/>
              <a:t>Post Puberty Shift – approximately 2 hours</a:t>
            </a:r>
          </a:p>
          <a:p>
            <a:pPr marL="223520" indent="-223520"/>
            <a:r>
              <a:rPr lang="en-US" sz="3200" dirty="0"/>
              <a:t>Emotional Regulation is exaggerated</a:t>
            </a:r>
          </a:p>
          <a:p>
            <a:pPr marL="223520" indent="-223520"/>
            <a:r>
              <a:rPr lang="en-US" sz="3200" dirty="0"/>
              <a:t>Increase in risky behavior</a:t>
            </a:r>
          </a:p>
          <a:p>
            <a:pPr marL="223520" indent="-223520"/>
            <a:r>
              <a:rPr lang="en-US" sz="3200" dirty="0"/>
              <a:t>Technology and melatonin production</a:t>
            </a:r>
          </a:p>
          <a:p>
            <a:pPr marL="223520" indent="-223520"/>
            <a:r>
              <a:rPr lang="en-US" sz="3200"/>
              <a:t>Frequent sleep changes and your body clock</a:t>
            </a:r>
          </a:p>
          <a:p>
            <a:pPr marL="223520" indent="-223520"/>
            <a:endParaRPr lang="en-US" sz="3200" dirty="0"/>
          </a:p>
          <a:p>
            <a:pPr marL="0" indent="0">
              <a:buNone/>
            </a:pPr>
            <a:endParaRPr lang="en-US" sz="2800" dirty="0"/>
          </a:p>
          <a:p>
            <a:pPr marL="223520" indent="-22352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3030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13E8B1-3BEB-4EA0-B782-E12D3EB61E21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tx2"/>
          </a:solidFill>
        </p:spPr>
        <p:txBody>
          <a:bodyPr/>
          <a:lstStyle/>
          <a:p>
            <a:r>
              <a:rPr lang="en-US" sz="4400" dirty="0"/>
              <a:t>Impact of the Coronavirus Pandemic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E276E8-D873-455A-913D-2F993FBE77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2414" y="1828800"/>
            <a:ext cx="9601200" cy="478047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3200" dirty="0"/>
              <a:t>The Science Behind Your Weird Coronavirus Dreams (And Nightmares) </a:t>
            </a:r>
          </a:p>
          <a:p>
            <a:pPr marL="223520" indent="-223520">
              <a:buNone/>
            </a:pPr>
            <a:endParaRPr lang="en-US" dirty="0"/>
          </a:p>
          <a:p>
            <a:pPr marL="223520" indent="-223520">
              <a:buNone/>
            </a:pPr>
            <a:endParaRPr lang="en-US" dirty="0">
              <a:ea typeface="+mn-lt"/>
              <a:cs typeface="+mn-lt"/>
            </a:endParaRPr>
          </a:p>
          <a:p>
            <a:pPr marL="223520" indent="-223520">
              <a:buNone/>
            </a:pPr>
            <a:endParaRPr lang="en-US" dirty="0">
              <a:ea typeface="+mn-lt"/>
              <a:cs typeface="+mn-lt"/>
            </a:endParaRPr>
          </a:p>
          <a:p>
            <a:pPr marL="223520" indent="-223520">
              <a:buNone/>
            </a:pPr>
            <a:endParaRPr lang="en-US" dirty="0">
              <a:ea typeface="+mn-lt"/>
              <a:cs typeface="+mn-lt"/>
            </a:endParaRPr>
          </a:p>
          <a:p>
            <a:pPr marL="223520" indent="-223520">
              <a:buNone/>
            </a:pPr>
            <a:endParaRPr lang="en-US" dirty="0">
              <a:ea typeface="+mn-lt"/>
              <a:cs typeface="+mn-lt"/>
            </a:endParaRPr>
          </a:p>
          <a:p>
            <a:pPr marL="223520" indent="-223520">
              <a:buNone/>
            </a:pPr>
            <a:endParaRPr lang="en-US" sz="1400" cap="all" dirty="0">
              <a:ea typeface="+mn-lt"/>
              <a:cs typeface="+mn-lt"/>
            </a:endParaRPr>
          </a:p>
          <a:p>
            <a:pPr marL="223520" indent="-223520">
              <a:buNone/>
            </a:pPr>
            <a:r>
              <a:rPr lang="en-US" sz="1400" cap="all" dirty="0">
                <a:ea typeface="+mn-lt"/>
                <a:cs typeface="+mn-lt"/>
              </a:rPr>
              <a:t>BY </a:t>
            </a:r>
            <a:r>
              <a:rPr lang="en-US" sz="1400" b="1" cap="all" dirty="0">
                <a:ea typeface="+mn-lt"/>
                <a:cs typeface="+mn-lt"/>
                <a:hlinkClick r:id="rId3"/>
              </a:rPr>
              <a:t>SOPHIE WEINER</a:t>
            </a:r>
            <a:r>
              <a:rPr lang="en-US" sz="1400" dirty="0">
                <a:ea typeface="+mn-lt"/>
                <a:cs typeface="+mn-lt"/>
              </a:rPr>
              <a:t> </a:t>
            </a:r>
            <a:endParaRPr lang="en-US" sz="1400" dirty="0"/>
          </a:p>
          <a:p>
            <a:pPr marL="223520" indent="-223520">
              <a:buNone/>
            </a:pPr>
            <a:r>
              <a:rPr lang="en-US" sz="1400" cap="all" dirty="0">
                <a:ea typeface="+mn-lt"/>
                <a:cs typeface="+mn-lt"/>
              </a:rPr>
              <a:t>APRIL 16, 2020 7:00 AM EDT</a:t>
            </a:r>
            <a:endParaRPr lang="en-US" sz="1400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4" descr="A picture containing person, indoor, man, sitting&#10;&#10;Description generated with very high confidence">
            <a:extLst>
              <a:ext uri="{FF2B5EF4-FFF2-40B4-BE49-F238E27FC236}">
                <a16:creationId xmlns:a16="http://schemas.microsoft.com/office/drawing/2014/main" id="{89219287-6BF2-4464-B7FD-2741400D8C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73583" y="2745030"/>
            <a:ext cx="4007364" cy="2661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919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Watercolor_16x9">
  <a:themeElements>
    <a:clrScheme name="Watercolor_16x9">
      <a:dk1>
        <a:sysClr val="windowText" lastClr="000000"/>
      </a:dk1>
      <a:lt1>
        <a:sysClr val="window" lastClr="FFFFFF"/>
      </a:lt1>
      <a:dk2>
        <a:srgbClr val="09AFA7"/>
      </a:dk2>
      <a:lt2>
        <a:srgbClr val="AEF1EA"/>
      </a:lt2>
      <a:accent1>
        <a:srgbClr val="08CAC1"/>
      </a:accent1>
      <a:accent2>
        <a:srgbClr val="76C714"/>
      </a:accent2>
      <a:accent3>
        <a:srgbClr val="0E70C2"/>
      </a:accent3>
      <a:accent4>
        <a:srgbClr val="259F39"/>
      </a:accent4>
      <a:accent5>
        <a:srgbClr val="C8C015"/>
      </a:accent5>
      <a:accent6>
        <a:srgbClr val="444FDC"/>
      </a:accent6>
      <a:hlink>
        <a:srgbClr val="76C714"/>
      </a:hlink>
      <a:folHlink>
        <a:srgbClr val="7F7F7F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Watercolor_16x9">
      <a:dk1>
        <a:sysClr val="windowText" lastClr="000000"/>
      </a:dk1>
      <a:lt1>
        <a:sysClr val="window" lastClr="FFFFFF"/>
      </a:lt1>
      <a:dk2>
        <a:srgbClr val="09AFA7"/>
      </a:dk2>
      <a:lt2>
        <a:srgbClr val="AEF1EA"/>
      </a:lt2>
      <a:accent1>
        <a:srgbClr val="08CAC1"/>
      </a:accent1>
      <a:accent2>
        <a:srgbClr val="76C714"/>
      </a:accent2>
      <a:accent3>
        <a:srgbClr val="0E70C2"/>
      </a:accent3>
      <a:accent4>
        <a:srgbClr val="259F39"/>
      </a:accent4>
      <a:accent5>
        <a:srgbClr val="C8C015"/>
      </a:accent5>
      <a:accent6>
        <a:srgbClr val="444FDC"/>
      </a:accent6>
      <a:hlink>
        <a:srgbClr val="76C714"/>
      </a:hlink>
      <a:folHlink>
        <a:srgbClr val="7F7F7F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Watercolor_16x9">
      <a:dk1>
        <a:sysClr val="windowText" lastClr="000000"/>
      </a:dk1>
      <a:lt1>
        <a:sysClr val="window" lastClr="FFFFFF"/>
      </a:lt1>
      <a:dk2>
        <a:srgbClr val="09AFA7"/>
      </a:dk2>
      <a:lt2>
        <a:srgbClr val="AEF1EA"/>
      </a:lt2>
      <a:accent1>
        <a:srgbClr val="08CAC1"/>
      </a:accent1>
      <a:accent2>
        <a:srgbClr val="76C714"/>
      </a:accent2>
      <a:accent3>
        <a:srgbClr val="0E70C2"/>
      </a:accent3>
      <a:accent4>
        <a:srgbClr val="259F39"/>
      </a:accent4>
      <a:accent5>
        <a:srgbClr val="C8C015"/>
      </a:accent5>
      <a:accent6>
        <a:srgbClr val="444FDC"/>
      </a:accent6>
      <a:hlink>
        <a:srgbClr val="76C714"/>
      </a:hlink>
      <a:folHlink>
        <a:srgbClr val="7F7F7F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225</Words>
  <Application>Microsoft Office PowerPoint</Application>
  <PresentationFormat>Custom</PresentationFormat>
  <Paragraphs>113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Arial</vt:lpstr>
      <vt:lpstr>Palatino Linotype</vt:lpstr>
      <vt:lpstr>Watercolor_16x9</vt:lpstr>
      <vt:lpstr>  Tuesday Talks about Teens  Student Assistance Services Every Tuesday, 12:00-12:30pm</vt:lpstr>
      <vt:lpstr>Your Teen's Changed Sleep Pattern </vt:lpstr>
      <vt:lpstr>Your Teen's Changed Sleep Pattern </vt:lpstr>
      <vt:lpstr>Importance of Sleep </vt:lpstr>
      <vt:lpstr>Learning and Memory </vt:lpstr>
      <vt:lpstr>Physical Health </vt:lpstr>
      <vt:lpstr>Emotional Health </vt:lpstr>
      <vt:lpstr>Adolescents and Sleep </vt:lpstr>
      <vt:lpstr>Impact of the Coronavirus Pandemic </vt:lpstr>
      <vt:lpstr>Impact of the Coronavirus Pandemic </vt:lpstr>
      <vt:lpstr>Impact of the Coronavirus Pandemic </vt:lpstr>
      <vt:lpstr>How to Help  </vt:lpstr>
      <vt:lpstr>How to Help </vt:lpstr>
      <vt:lpstr>References and Resources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Layout</dc:title>
  <dc:creator>Samson</dc:creator>
  <cp:lastModifiedBy>Samson</cp:lastModifiedBy>
  <cp:revision>940</cp:revision>
  <dcterms:created xsi:type="dcterms:W3CDTF">2020-06-06T21:11:56Z</dcterms:created>
  <dcterms:modified xsi:type="dcterms:W3CDTF">2020-06-12T14:26:23Z</dcterms:modified>
</cp:coreProperties>
</file>